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481" r:id="rId2"/>
    <p:sldId id="332" r:id="rId3"/>
    <p:sldId id="453" r:id="rId4"/>
    <p:sldId id="454" r:id="rId5"/>
    <p:sldId id="455" r:id="rId6"/>
    <p:sldId id="456" r:id="rId7"/>
    <p:sldId id="322" r:id="rId8"/>
    <p:sldId id="458" r:id="rId9"/>
    <p:sldId id="363" r:id="rId10"/>
    <p:sldId id="482" r:id="rId11"/>
    <p:sldId id="309" r:id="rId12"/>
    <p:sldId id="324" r:id="rId13"/>
    <p:sldId id="326" r:id="rId14"/>
    <p:sldId id="308" r:id="rId15"/>
    <p:sldId id="327" r:id="rId16"/>
    <p:sldId id="316" r:id="rId17"/>
    <p:sldId id="459" r:id="rId18"/>
    <p:sldId id="462" r:id="rId19"/>
    <p:sldId id="463" r:id="rId20"/>
    <p:sldId id="299" r:id="rId21"/>
    <p:sldId id="298" r:id="rId22"/>
    <p:sldId id="483" r:id="rId23"/>
    <p:sldId id="312" r:id="rId24"/>
    <p:sldId id="310" r:id="rId25"/>
    <p:sldId id="321" r:id="rId26"/>
    <p:sldId id="484" r:id="rId27"/>
    <p:sldId id="323" r:id="rId28"/>
    <p:sldId id="485" r:id="rId29"/>
    <p:sldId id="486" r:id="rId30"/>
    <p:sldId id="487" r:id="rId31"/>
    <p:sldId id="492" r:id="rId32"/>
    <p:sldId id="488" r:id="rId33"/>
    <p:sldId id="489" r:id="rId34"/>
    <p:sldId id="490" r:id="rId35"/>
    <p:sldId id="491" r:id="rId36"/>
    <p:sldId id="493" r:id="rId37"/>
    <p:sldId id="353" r:id="rId38"/>
    <p:sldId id="470" r:id="rId39"/>
    <p:sldId id="471" r:id="rId40"/>
    <p:sldId id="356" r:id="rId41"/>
    <p:sldId id="472" r:id="rId42"/>
    <p:sldId id="467" r:id="rId43"/>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894868-9AB4-4484-8814-6A2340847200}" v="103" dt="2025-03-07T22:33:32.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03" d="100"/>
          <a:sy n="103" d="100"/>
        </p:scale>
        <p:origin x="175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AU"/>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C15C0730-8551-4160-99C9-3D7B97E3449D}" type="datetimeFigureOut">
              <a:rPr lang="en-AU" smtClean="0"/>
              <a:t>8/03/2025</a:t>
            </a:fld>
            <a:endParaRPr lang="en-AU"/>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AU"/>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AU"/>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2375B90F-BC51-4F1D-AD5E-C05449AB33EB}" type="slidenum">
              <a:rPr lang="en-AU" smtClean="0"/>
              <a:t>‹#›</a:t>
            </a:fld>
            <a:endParaRPr lang="en-AU"/>
          </a:p>
        </p:txBody>
      </p:sp>
    </p:spTree>
    <p:extLst>
      <p:ext uri="{BB962C8B-B14F-4D97-AF65-F5344CB8AC3E}">
        <p14:creationId xmlns:p14="http://schemas.microsoft.com/office/powerpoint/2010/main" val="850837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D1F18271-D75B-4BD6-A282-9EFC03D6EE69}" type="slidenum">
              <a:rPr lang="en-AU" smtClean="0"/>
              <a:pPr/>
              <a:t>7</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D1F18271-D75B-4BD6-A282-9EFC03D6EE69}" type="slidenum">
              <a:rPr lang="en-AU" smtClean="0"/>
              <a:pPr/>
              <a:t>18</a:t>
            </a:fld>
            <a:endParaRPr lang="en-AU"/>
          </a:p>
        </p:txBody>
      </p:sp>
    </p:spTree>
    <p:extLst>
      <p:ext uri="{BB962C8B-B14F-4D97-AF65-F5344CB8AC3E}">
        <p14:creationId xmlns:p14="http://schemas.microsoft.com/office/powerpoint/2010/main" val="2838338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D1F18271-D75B-4BD6-A282-9EFC03D6EE69}" type="slidenum">
              <a:rPr lang="en-AU" smtClean="0"/>
              <a:pPr/>
              <a:t>19</a:t>
            </a:fld>
            <a:endParaRPr lang="en-AU"/>
          </a:p>
        </p:txBody>
      </p:sp>
    </p:spTree>
    <p:extLst>
      <p:ext uri="{BB962C8B-B14F-4D97-AF65-F5344CB8AC3E}">
        <p14:creationId xmlns:p14="http://schemas.microsoft.com/office/powerpoint/2010/main" val="704293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D1F18271-D75B-4BD6-A282-9EFC03D6EE69}" type="slidenum">
              <a:rPr lang="en-AU" smtClean="0"/>
              <a:pPr/>
              <a:t>20</a:t>
            </a:fld>
            <a:endParaRPr lang="en-AU"/>
          </a:p>
        </p:txBody>
      </p:sp>
    </p:spTree>
    <p:extLst>
      <p:ext uri="{BB962C8B-B14F-4D97-AF65-F5344CB8AC3E}">
        <p14:creationId xmlns:p14="http://schemas.microsoft.com/office/powerpoint/2010/main" val="1897051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D1F18271-D75B-4BD6-A282-9EFC03D6EE69}" type="slidenum">
              <a:rPr lang="en-AU" smtClean="0"/>
              <a:pPr/>
              <a:t>21</a:t>
            </a:fld>
            <a:endParaRPr lang="en-AU"/>
          </a:p>
        </p:txBody>
      </p:sp>
    </p:spTree>
    <p:extLst>
      <p:ext uri="{BB962C8B-B14F-4D97-AF65-F5344CB8AC3E}">
        <p14:creationId xmlns:p14="http://schemas.microsoft.com/office/powerpoint/2010/main" val="3700195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1582AD8E-E856-4EEE-8979-7C0BEBB2366F}" type="slidenum">
              <a:rPr lang="en-AU" smtClean="0"/>
              <a:pPr/>
              <a:t>25</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1582AD8E-E856-4EEE-8979-7C0BEBB2366F}" type="slidenum">
              <a:rPr lang="en-AU" smtClean="0"/>
              <a:pPr/>
              <a:t>26</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1582AD8E-E856-4EEE-8979-7C0BEBB2366F}" type="slidenum">
              <a:rPr lang="en-AU" smtClean="0"/>
              <a:pPr/>
              <a:t>27</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D1F18271-D75B-4BD6-A282-9EFC03D6EE69}" type="slidenum">
              <a:rPr lang="en-AU" smtClean="0"/>
              <a:pPr/>
              <a:t>28</a:t>
            </a:fld>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340DF16C-0207-402A-A84A-3228B0C067A0}" type="slidenum">
              <a:rPr lang="en-AU" smtClean="0"/>
              <a:pPr/>
              <a:t>29</a:t>
            </a:fld>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340DF16C-0207-402A-A84A-3228B0C067A0}" type="slidenum">
              <a:rPr lang="en-AU" smtClean="0"/>
              <a:pPr/>
              <a:t>30</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D1F18271-D75B-4BD6-A282-9EFC03D6EE69}" type="slidenum">
              <a:rPr lang="en-AU" smtClean="0"/>
              <a:pPr/>
              <a:t>8</a:t>
            </a:fld>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D1F18271-D75B-4BD6-A282-9EFC03D6EE69}" type="slidenum">
              <a:rPr lang="en-AU" smtClean="0"/>
              <a:pPr/>
              <a:t>32</a:t>
            </a:fld>
            <a:endParaRPr lang="en-AU"/>
          </a:p>
        </p:txBody>
      </p:sp>
    </p:spTree>
    <p:extLst>
      <p:ext uri="{BB962C8B-B14F-4D97-AF65-F5344CB8AC3E}">
        <p14:creationId xmlns:p14="http://schemas.microsoft.com/office/powerpoint/2010/main" val="2217017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D1F18271-D75B-4BD6-A282-9EFC03D6EE69}" type="slidenum">
              <a:rPr lang="en-AU" smtClean="0"/>
              <a:pPr/>
              <a:t>35</a:t>
            </a:fld>
            <a:endParaRPr lang="en-AU"/>
          </a:p>
        </p:txBody>
      </p:sp>
    </p:spTree>
    <p:extLst>
      <p:ext uri="{BB962C8B-B14F-4D97-AF65-F5344CB8AC3E}">
        <p14:creationId xmlns:p14="http://schemas.microsoft.com/office/powerpoint/2010/main" val="427770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D1F18271-D75B-4BD6-A282-9EFC03D6EE69}" type="slidenum">
              <a:rPr lang="en-AU" smtClean="0"/>
              <a:pPr/>
              <a:t>11</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D1F18271-D75B-4BD6-A282-9EFC03D6EE69}" type="slidenum">
              <a:rPr lang="en-AU" smtClean="0"/>
              <a:pPr/>
              <a:t>12</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D1F18271-D75B-4BD6-A282-9EFC03D6EE69}" type="slidenum">
              <a:rPr lang="en-AU" smtClean="0"/>
              <a:pPr/>
              <a:t>13</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D1F18271-D75B-4BD6-A282-9EFC03D6EE69}" type="slidenum">
              <a:rPr lang="en-AU" smtClean="0"/>
              <a:pPr/>
              <a:t>14</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D1F18271-D75B-4BD6-A282-9EFC03D6EE69}" type="slidenum">
              <a:rPr lang="en-AU" smtClean="0"/>
              <a:pPr/>
              <a:t>15</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D1F18271-D75B-4BD6-A282-9EFC03D6EE69}" type="slidenum">
              <a:rPr lang="en-AU" smtClean="0"/>
              <a:pPr/>
              <a:t>16</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D1F18271-D75B-4BD6-A282-9EFC03D6EE69}" type="slidenum">
              <a:rPr lang="en-AU" smtClean="0"/>
              <a:pPr/>
              <a:t>17</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E4E83-C5BD-612A-26CC-C0C98F1F24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7863736-7C92-D958-31CF-40DF8731C0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757C2DF-40B8-D948-767F-0940E47B5E8C}"/>
              </a:ext>
            </a:extLst>
          </p:cNvPr>
          <p:cNvSpPr>
            <a:spLocks noGrp="1"/>
          </p:cNvSpPr>
          <p:nvPr>
            <p:ph type="dt" sz="half" idx="10"/>
          </p:nvPr>
        </p:nvSpPr>
        <p:spPr/>
        <p:txBody>
          <a:bodyPr/>
          <a:lstStyle/>
          <a:p>
            <a:r>
              <a:rPr lang="en-US"/>
              <a:t>28 October 2023</a:t>
            </a:r>
            <a:endParaRPr lang="en-AU"/>
          </a:p>
        </p:txBody>
      </p:sp>
      <p:sp>
        <p:nvSpPr>
          <p:cNvPr id="5" name="Footer Placeholder 4">
            <a:extLst>
              <a:ext uri="{FF2B5EF4-FFF2-40B4-BE49-F238E27FC236}">
                <a16:creationId xmlns:a16="http://schemas.microsoft.com/office/drawing/2014/main" id="{69A6E02C-4CD3-6B8A-095E-68535A45E0F8}"/>
              </a:ext>
            </a:extLst>
          </p:cNvPr>
          <p:cNvSpPr>
            <a:spLocks noGrp="1"/>
          </p:cNvSpPr>
          <p:nvPr>
            <p:ph type="ftr" sz="quarter" idx="11"/>
          </p:nvPr>
        </p:nvSpPr>
        <p:spPr/>
        <p:txBody>
          <a:bodyPr/>
          <a:lstStyle/>
          <a:p>
            <a:r>
              <a:rPr lang="en-US"/>
              <a:t>Train.03 Driver Fatigue and Work  Diary V2 Issued 8 March 2025</a:t>
            </a:r>
            <a:endParaRPr lang="en-AU"/>
          </a:p>
        </p:txBody>
      </p:sp>
      <p:sp>
        <p:nvSpPr>
          <p:cNvPr id="6" name="Slide Number Placeholder 5">
            <a:extLst>
              <a:ext uri="{FF2B5EF4-FFF2-40B4-BE49-F238E27FC236}">
                <a16:creationId xmlns:a16="http://schemas.microsoft.com/office/drawing/2014/main" id="{CC8CD516-E4C9-7EC8-E33E-002F1A08AD7E}"/>
              </a:ext>
            </a:extLst>
          </p:cNvPr>
          <p:cNvSpPr>
            <a:spLocks noGrp="1"/>
          </p:cNvSpPr>
          <p:nvPr>
            <p:ph type="sldNum" sz="quarter" idx="12"/>
          </p:nvPr>
        </p:nvSpPr>
        <p:spPr/>
        <p:txBody>
          <a:bodyPr/>
          <a:lstStyle/>
          <a:p>
            <a:fld id="{3FCD57F0-000D-44C0-A446-A3C2B0DEEFE5}" type="slidenum">
              <a:rPr lang="en-AU" smtClean="0"/>
              <a:t>‹#›</a:t>
            </a:fld>
            <a:endParaRPr lang="en-AU"/>
          </a:p>
        </p:txBody>
      </p:sp>
    </p:spTree>
    <p:extLst>
      <p:ext uri="{BB962C8B-B14F-4D97-AF65-F5344CB8AC3E}">
        <p14:creationId xmlns:p14="http://schemas.microsoft.com/office/powerpoint/2010/main" val="2138018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FBEB2-C3D4-BF74-2512-09A146FBAF4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87CBA64-7FC1-11AB-C5ED-DDE7AB6049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04FC1B0-334C-65FA-DAC0-8C9B06CCDFFD}"/>
              </a:ext>
            </a:extLst>
          </p:cNvPr>
          <p:cNvSpPr>
            <a:spLocks noGrp="1"/>
          </p:cNvSpPr>
          <p:nvPr>
            <p:ph type="dt" sz="half" idx="10"/>
          </p:nvPr>
        </p:nvSpPr>
        <p:spPr/>
        <p:txBody>
          <a:bodyPr/>
          <a:lstStyle/>
          <a:p>
            <a:r>
              <a:rPr lang="en-US"/>
              <a:t>28 October 2023</a:t>
            </a:r>
            <a:endParaRPr lang="en-AU"/>
          </a:p>
        </p:txBody>
      </p:sp>
      <p:sp>
        <p:nvSpPr>
          <p:cNvPr id="5" name="Footer Placeholder 4">
            <a:extLst>
              <a:ext uri="{FF2B5EF4-FFF2-40B4-BE49-F238E27FC236}">
                <a16:creationId xmlns:a16="http://schemas.microsoft.com/office/drawing/2014/main" id="{A543CBDC-4775-59EA-9C18-F5BB22216FDC}"/>
              </a:ext>
            </a:extLst>
          </p:cNvPr>
          <p:cNvSpPr>
            <a:spLocks noGrp="1"/>
          </p:cNvSpPr>
          <p:nvPr>
            <p:ph type="ftr" sz="quarter" idx="11"/>
          </p:nvPr>
        </p:nvSpPr>
        <p:spPr/>
        <p:txBody>
          <a:bodyPr/>
          <a:lstStyle/>
          <a:p>
            <a:r>
              <a:rPr lang="en-US"/>
              <a:t>Train.03 Driver Fatigue and Work  Diary V2 Issued 8 March 2025</a:t>
            </a:r>
            <a:endParaRPr lang="en-AU"/>
          </a:p>
        </p:txBody>
      </p:sp>
      <p:sp>
        <p:nvSpPr>
          <p:cNvPr id="6" name="Slide Number Placeholder 5">
            <a:extLst>
              <a:ext uri="{FF2B5EF4-FFF2-40B4-BE49-F238E27FC236}">
                <a16:creationId xmlns:a16="http://schemas.microsoft.com/office/drawing/2014/main" id="{6B8F8DFA-8BB0-E119-3CB8-4B7B0436C7BB}"/>
              </a:ext>
            </a:extLst>
          </p:cNvPr>
          <p:cNvSpPr>
            <a:spLocks noGrp="1"/>
          </p:cNvSpPr>
          <p:nvPr>
            <p:ph type="sldNum" sz="quarter" idx="12"/>
          </p:nvPr>
        </p:nvSpPr>
        <p:spPr/>
        <p:txBody>
          <a:bodyPr/>
          <a:lstStyle/>
          <a:p>
            <a:fld id="{3FCD57F0-000D-44C0-A446-A3C2B0DEEFE5}" type="slidenum">
              <a:rPr lang="en-AU" smtClean="0"/>
              <a:t>‹#›</a:t>
            </a:fld>
            <a:endParaRPr lang="en-AU"/>
          </a:p>
        </p:txBody>
      </p:sp>
    </p:spTree>
    <p:extLst>
      <p:ext uri="{BB962C8B-B14F-4D97-AF65-F5344CB8AC3E}">
        <p14:creationId xmlns:p14="http://schemas.microsoft.com/office/powerpoint/2010/main" val="3507254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50C356-50D7-FE6A-41B0-2391B2F150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ABDCD98-388A-3F33-9323-D91772C433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388D980-DF5E-EA33-8A8F-45419405683D}"/>
              </a:ext>
            </a:extLst>
          </p:cNvPr>
          <p:cNvSpPr>
            <a:spLocks noGrp="1"/>
          </p:cNvSpPr>
          <p:nvPr>
            <p:ph type="dt" sz="half" idx="10"/>
          </p:nvPr>
        </p:nvSpPr>
        <p:spPr/>
        <p:txBody>
          <a:bodyPr/>
          <a:lstStyle/>
          <a:p>
            <a:r>
              <a:rPr lang="en-US"/>
              <a:t>28 October 2023</a:t>
            </a:r>
            <a:endParaRPr lang="en-AU"/>
          </a:p>
        </p:txBody>
      </p:sp>
      <p:sp>
        <p:nvSpPr>
          <p:cNvPr id="5" name="Footer Placeholder 4">
            <a:extLst>
              <a:ext uri="{FF2B5EF4-FFF2-40B4-BE49-F238E27FC236}">
                <a16:creationId xmlns:a16="http://schemas.microsoft.com/office/drawing/2014/main" id="{7C27B351-0301-EA8B-2B0B-D6B2687129EC}"/>
              </a:ext>
            </a:extLst>
          </p:cNvPr>
          <p:cNvSpPr>
            <a:spLocks noGrp="1"/>
          </p:cNvSpPr>
          <p:nvPr>
            <p:ph type="ftr" sz="quarter" idx="11"/>
          </p:nvPr>
        </p:nvSpPr>
        <p:spPr/>
        <p:txBody>
          <a:bodyPr/>
          <a:lstStyle/>
          <a:p>
            <a:r>
              <a:rPr lang="en-US"/>
              <a:t>Train.03 Driver Fatigue and Work  Diary V2 Issued 8 March 2025</a:t>
            </a:r>
            <a:endParaRPr lang="en-AU"/>
          </a:p>
        </p:txBody>
      </p:sp>
      <p:sp>
        <p:nvSpPr>
          <p:cNvPr id="6" name="Slide Number Placeholder 5">
            <a:extLst>
              <a:ext uri="{FF2B5EF4-FFF2-40B4-BE49-F238E27FC236}">
                <a16:creationId xmlns:a16="http://schemas.microsoft.com/office/drawing/2014/main" id="{2A64C215-CC19-7C37-7F08-291F783500E1}"/>
              </a:ext>
            </a:extLst>
          </p:cNvPr>
          <p:cNvSpPr>
            <a:spLocks noGrp="1"/>
          </p:cNvSpPr>
          <p:nvPr>
            <p:ph type="sldNum" sz="quarter" idx="12"/>
          </p:nvPr>
        </p:nvSpPr>
        <p:spPr/>
        <p:txBody>
          <a:bodyPr/>
          <a:lstStyle/>
          <a:p>
            <a:fld id="{3FCD57F0-000D-44C0-A446-A3C2B0DEEFE5}" type="slidenum">
              <a:rPr lang="en-AU" smtClean="0"/>
              <a:t>‹#›</a:t>
            </a:fld>
            <a:endParaRPr lang="en-AU"/>
          </a:p>
        </p:txBody>
      </p:sp>
    </p:spTree>
    <p:extLst>
      <p:ext uri="{BB962C8B-B14F-4D97-AF65-F5344CB8AC3E}">
        <p14:creationId xmlns:p14="http://schemas.microsoft.com/office/powerpoint/2010/main" val="836058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1CE63-EB4A-E994-D855-B831D3F15F4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AC5A3CE-421D-E615-F4E0-DD4E89F84E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7E7DBB7-0C18-18AE-2130-65B0D2B46F3E}"/>
              </a:ext>
            </a:extLst>
          </p:cNvPr>
          <p:cNvSpPr>
            <a:spLocks noGrp="1"/>
          </p:cNvSpPr>
          <p:nvPr>
            <p:ph type="dt" sz="half" idx="10"/>
          </p:nvPr>
        </p:nvSpPr>
        <p:spPr/>
        <p:txBody>
          <a:bodyPr/>
          <a:lstStyle/>
          <a:p>
            <a:r>
              <a:rPr lang="en-US"/>
              <a:t>28 October 2023</a:t>
            </a:r>
            <a:endParaRPr lang="en-AU"/>
          </a:p>
        </p:txBody>
      </p:sp>
      <p:sp>
        <p:nvSpPr>
          <p:cNvPr id="5" name="Footer Placeholder 4">
            <a:extLst>
              <a:ext uri="{FF2B5EF4-FFF2-40B4-BE49-F238E27FC236}">
                <a16:creationId xmlns:a16="http://schemas.microsoft.com/office/drawing/2014/main" id="{E2A3F012-CDB3-10E9-4894-2856E6D0CA9C}"/>
              </a:ext>
            </a:extLst>
          </p:cNvPr>
          <p:cNvSpPr>
            <a:spLocks noGrp="1"/>
          </p:cNvSpPr>
          <p:nvPr>
            <p:ph type="ftr" sz="quarter" idx="11"/>
          </p:nvPr>
        </p:nvSpPr>
        <p:spPr/>
        <p:txBody>
          <a:bodyPr/>
          <a:lstStyle/>
          <a:p>
            <a:r>
              <a:rPr lang="en-US"/>
              <a:t>Train.03 Driver Fatigue and Work  Diary V2 Issued 8 March 2025</a:t>
            </a:r>
            <a:endParaRPr lang="en-AU"/>
          </a:p>
        </p:txBody>
      </p:sp>
      <p:sp>
        <p:nvSpPr>
          <p:cNvPr id="6" name="Slide Number Placeholder 5">
            <a:extLst>
              <a:ext uri="{FF2B5EF4-FFF2-40B4-BE49-F238E27FC236}">
                <a16:creationId xmlns:a16="http://schemas.microsoft.com/office/drawing/2014/main" id="{971E9C1A-0B08-44AA-8411-74C273705449}"/>
              </a:ext>
            </a:extLst>
          </p:cNvPr>
          <p:cNvSpPr>
            <a:spLocks noGrp="1"/>
          </p:cNvSpPr>
          <p:nvPr>
            <p:ph type="sldNum" sz="quarter" idx="12"/>
          </p:nvPr>
        </p:nvSpPr>
        <p:spPr/>
        <p:txBody>
          <a:bodyPr/>
          <a:lstStyle/>
          <a:p>
            <a:fld id="{3FCD57F0-000D-44C0-A446-A3C2B0DEEFE5}" type="slidenum">
              <a:rPr lang="en-AU" smtClean="0"/>
              <a:t>‹#›</a:t>
            </a:fld>
            <a:endParaRPr lang="en-AU"/>
          </a:p>
        </p:txBody>
      </p:sp>
    </p:spTree>
    <p:extLst>
      <p:ext uri="{BB962C8B-B14F-4D97-AF65-F5344CB8AC3E}">
        <p14:creationId xmlns:p14="http://schemas.microsoft.com/office/powerpoint/2010/main" val="3360808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1FCBA-E9CE-13FE-DD06-E8A17082C7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664BCDE-4ECD-BA91-4CE0-0370B28F89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735368-BC11-F165-602B-EA16EF0CEB41}"/>
              </a:ext>
            </a:extLst>
          </p:cNvPr>
          <p:cNvSpPr>
            <a:spLocks noGrp="1"/>
          </p:cNvSpPr>
          <p:nvPr>
            <p:ph type="dt" sz="half" idx="10"/>
          </p:nvPr>
        </p:nvSpPr>
        <p:spPr/>
        <p:txBody>
          <a:bodyPr/>
          <a:lstStyle/>
          <a:p>
            <a:r>
              <a:rPr lang="en-US"/>
              <a:t>28 October 2023</a:t>
            </a:r>
            <a:endParaRPr lang="en-AU"/>
          </a:p>
        </p:txBody>
      </p:sp>
      <p:sp>
        <p:nvSpPr>
          <p:cNvPr id="5" name="Footer Placeholder 4">
            <a:extLst>
              <a:ext uri="{FF2B5EF4-FFF2-40B4-BE49-F238E27FC236}">
                <a16:creationId xmlns:a16="http://schemas.microsoft.com/office/drawing/2014/main" id="{334D0C46-9546-D0E7-A42F-656EC01EC9B8}"/>
              </a:ext>
            </a:extLst>
          </p:cNvPr>
          <p:cNvSpPr>
            <a:spLocks noGrp="1"/>
          </p:cNvSpPr>
          <p:nvPr>
            <p:ph type="ftr" sz="quarter" idx="11"/>
          </p:nvPr>
        </p:nvSpPr>
        <p:spPr/>
        <p:txBody>
          <a:bodyPr/>
          <a:lstStyle/>
          <a:p>
            <a:r>
              <a:rPr lang="en-US"/>
              <a:t>Train.03 Driver Fatigue and Work  Diary V2 Issued 8 March 2025</a:t>
            </a:r>
            <a:endParaRPr lang="en-AU"/>
          </a:p>
        </p:txBody>
      </p:sp>
      <p:sp>
        <p:nvSpPr>
          <p:cNvPr id="6" name="Slide Number Placeholder 5">
            <a:extLst>
              <a:ext uri="{FF2B5EF4-FFF2-40B4-BE49-F238E27FC236}">
                <a16:creationId xmlns:a16="http://schemas.microsoft.com/office/drawing/2014/main" id="{CA9A8F52-C83D-416F-C1B1-C60F2F6629AB}"/>
              </a:ext>
            </a:extLst>
          </p:cNvPr>
          <p:cNvSpPr>
            <a:spLocks noGrp="1"/>
          </p:cNvSpPr>
          <p:nvPr>
            <p:ph type="sldNum" sz="quarter" idx="12"/>
          </p:nvPr>
        </p:nvSpPr>
        <p:spPr/>
        <p:txBody>
          <a:bodyPr/>
          <a:lstStyle/>
          <a:p>
            <a:fld id="{3FCD57F0-000D-44C0-A446-A3C2B0DEEFE5}" type="slidenum">
              <a:rPr lang="en-AU" smtClean="0"/>
              <a:t>‹#›</a:t>
            </a:fld>
            <a:endParaRPr lang="en-AU"/>
          </a:p>
        </p:txBody>
      </p:sp>
    </p:spTree>
    <p:extLst>
      <p:ext uri="{BB962C8B-B14F-4D97-AF65-F5344CB8AC3E}">
        <p14:creationId xmlns:p14="http://schemas.microsoft.com/office/powerpoint/2010/main" val="22327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5384B-9D4D-C4DE-457A-BE93F3BBC2C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CFA141F-B1C1-64B6-D590-FB66BB9425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31F93FD-F0FA-A497-0E37-5BB357069F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2A26C10-256A-DFF2-E382-4A18B6ED27A3}"/>
              </a:ext>
            </a:extLst>
          </p:cNvPr>
          <p:cNvSpPr>
            <a:spLocks noGrp="1"/>
          </p:cNvSpPr>
          <p:nvPr>
            <p:ph type="dt" sz="half" idx="10"/>
          </p:nvPr>
        </p:nvSpPr>
        <p:spPr/>
        <p:txBody>
          <a:bodyPr/>
          <a:lstStyle/>
          <a:p>
            <a:r>
              <a:rPr lang="en-US"/>
              <a:t>28 October 2023</a:t>
            </a:r>
            <a:endParaRPr lang="en-AU"/>
          </a:p>
        </p:txBody>
      </p:sp>
      <p:sp>
        <p:nvSpPr>
          <p:cNvPr id="6" name="Footer Placeholder 5">
            <a:extLst>
              <a:ext uri="{FF2B5EF4-FFF2-40B4-BE49-F238E27FC236}">
                <a16:creationId xmlns:a16="http://schemas.microsoft.com/office/drawing/2014/main" id="{1BAEEDE2-1EBF-7D35-6012-AD280E2CB506}"/>
              </a:ext>
            </a:extLst>
          </p:cNvPr>
          <p:cNvSpPr>
            <a:spLocks noGrp="1"/>
          </p:cNvSpPr>
          <p:nvPr>
            <p:ph type="ftr" sz="quarter" idx="11"/>
          </p:nvPr>
        </p:nvSpPr>
        <p:spPr/>
        <p:txBody>
          <a:bodyPr/>
          <a:lstStyle/>
          <a:p>
            <a:r>
              <a:rPr lang="en-US"/>
              <a:t>Train.03 Driver Fatigue and Work  Diary V2 Issued 8 March 2025</a:t>
            </a:r>
            <a:endParaRPr lang="en-AU"/>
          </a:p>
        </p:txBody>
      </p:sp>
      <p:sp>
        <p:nvSpPr>
          <p:cNvPr id="7" name="Slide Number Placeholder 6">
            <a:extLst>
              <a:ext uri="{FF2B5EF4-FFF2-40B4-BE49-F238E27FC236}">
                <a16:creationId xmlns:a16="http://schemas.microsoft.com/office/drawing/2014/main" id="{1906FF58-E9EC-960B-DDE3-346643B9C51C}"/>
              </a:ext>
            </a:extLst>
          </p:cNvPr>
          <p:cNvSpPr>
            <a:spLocks noGrp="1"/>
          </p:cNvSpPr>
          <p:nvPr>
            <p:ph type="sldNum" sz="quarter" idx="12"/>
          </p:nvPr>
        </p:nvSpPr>
        <p:spPr/>
        <p:txBody>
          <a:bodyPr/>
          <a:lstStyle/>
          <a:p>
            <a:fld id="{3FCD57F0-000D-44C0-A446-A3C2B0DEEFE5}" type="slidenum">
              <a:rPr lang="en-AU" smtClean="0"/>
              <a:t>‹#›</a:t>
            </a:fld>
            <a:endParaRPr lang="en-AU"/>
          </a:p>
        </p:txBody>
      </p:sp>
    </p:spTree>
    <p:extLst>
      <p:ext uri="{BB962C8B-B14F-4D97-AF65-F5344CB8AC3E}">
        <p14:creationId xmlns:p14="http://schemas.microsoft.com/office/powerpoint/2010/main" val="1575933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D618-F8F3-4F6E-918A-B81CE2241FF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E130C10-5296-520A-2F82-9C2DCD8329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2FFF85-4B84-2046-A0DA-554FC49A48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BD93E8F-4B02-474B-F05C-5B0E5E538A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5EB0F7-3436-E7CE-766F-B811914215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4AFF26B-4D96-13B8-75FD-0FCC59122F4F}"/>
              </a:ext>
            </a:extLst>
          </p:cNvPr>
          <p:cNvSpPr>
            <a:spLocks noGrp="1"/>
          </p:cNvSpPr>
          <p:nvPr>
            <p:ph type="dt" sz="half" idx="10"/>
          </p:nvPr>
        </p:nvSpPr>
        <p:spPr/>
        <p:txBody>
          <a:bodyPr/>
          <a:lstStyle/>
          <a:p>
            <a:r>
              <a:rPr lang="en-US"/>
              <a:t>28 October 2023</a:t>
            </a:r>
            <a:endParaRPr lang="en-AU"/>
          </a:p>
        </p:txBody>
      </p:sp>
      <p:sp>
        <p:nvSpPr>
          <p:cNvPr id="8" name="Footer Placeholder 7">
            <a:extLst>
              <a:ext uri="{FF2B5EF4-FFF2-40B4-BE49-F238E27FC236}">
                <a16:creationId xmlns:a16="http://schemas.microsoft.com/office/drawing/2014/main" id="{EB373D28-8926-CFF6-E846-265084ABC3AA}"/>
              </a:ext>
            </a:extLst>
          </p:cNvPr>
          <p:cNvSpPr>
            <a:spLocks noGrp="1"/>
          </p:cNvSpPr>
          <p:nvPr>
            <p:ph type="ftr" sz="quarter" idx="11"/>
          </p:nvPr>
        </p:nvSpPr>
        <p:spPr/>
        <p:txBody>
          <a:bodyPr/>
          <a:lstStyle/>
          <a:p>
            <a:r>
              <a:rPr lang="en-US"/>
              <a:t>Train.03 Driver Fatigue and Work  Diary V2 Issued 8 March 2025</a:t>
            </a:r>
            <a:endParaRPr lang="en-AU"/>
          </a:p>
        </p:txBody>
      </p:sp>
      <p:sp>
        <p:nvSpPr>
          <p:cNvPr id="9" name="Slide Number Placeholder 8">
            <a:extLst>
              <a:ext uri="{FF2B5EF4-FFF2-40B4-BE49-F238E27FC236}">
                <a16:creationId xmlns:a16="http://schemas.microsoft.com/office/drawing/2014/main" id="{94C8339C-2B73-3992-9AE6-1CFC84A0B97A}"/>
              </a:ext>
            </a:extLst>
          </p:cNvPr>
          <p:cNvSpPr>
            <a:spLocks noGrp="1"/>
          </p:cNvSpPr>
          <p:nvPr>
            <p:ph type="sldNum" sz="quarter" idx="12"/>
          </p:nvPr>
        </p:nvSpPr>
        <p:spPr/>
        <p:txBody>
          <a:bodyPr/>
          <a:lstStyle/>
          <a:p>
            <a:fld id="{3FCD57F0-000D-44C0-A446-A3C2B0DEEFE5}" type="slidenum">
              <a:rPr lang="en-AU" smtClean="0"/>
              <a:t>‹#›</a:t>
            </a:fld>
            <a:endParaRPr lang="en-AU"/>
          </a:p>
        </p:txBody>
      </p:sp>
    </p:spTree>
    <p:extLst>
      <p:ext uri="{BB962C8B-B14F-4D97-AF65-F5344CB8AC3E}">
        <p14:creationId xmlns:p14="http://schemas.microsoft.com/office/powerpoint/2010/main" val="1552401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D668F-A350-0809-1F3A-EC0698C87B7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AE9114E-5DCD-E910-43C7-2FB2068EAA49}"/>
              </a:ext>
            </a:extLst>
          </p:cNvPr>
          <p:cNvSpPr>
            <a:spLocks noGrp="1"/>
          </p:cNvSpPr>
          <p:nvPr>
            <p:ph type="dt" sz="half" idx="10"/>
          </p:nvPr>
        </p:nvSpPr>
        <p:spPr/>
        <p:txBody>
          <a:bodyPr/>
          <a:lstStyle/>
          <a:p>
            <a:r>
              <a:rPr lang="en-US"/>
              <a:t>28 October 2023</a:t>
            </a:r>
            <a:endParaRPr lang="en-AU"/>
          </a:p>
        </p:txBody>
      </p:sp>
      <p:sp>
        <p:nvSpPr>
          <p:cNvPr id="4" name="Footer Placeholder 3">
            <a:extLst>
              <a:ext uri="{FF2B5EF4-FFF2-40B4-BE49-F238E27FC236}">
                <a16:creationId xmlns:a16="http://schemas.microsoft.com/office/drawing/2014/main" id="{E184A422-51CD-ADFA-02C0-B486610C1E19}"/>
              </a:ext>
            </a:extLst>
          </p:cNvPr>
          <p:cNvSpPr>
            <a:spLocks noGrp="1"/>
          </p:cNvSpPr>
          <p:nvPr>
            <p:ph type="ftr" sz="quarter" idx="11"/>
          </p:nvPr>
        </p:nvSpPr>
        <p:spPr/>
        <p:txBody>
          <a:bodyPr/>
          <a:lstStyle/>
          <a:p>
            <a:r>
              <a:rPr lang="en-US"/>
              <a:t>Train.03 Driver Fatigue and Work  Diary V2 Issued 8 March 2025</a:t>
            </a:r>
            <a:endParaRPr lang="en-AU"/>
          </a:p>
        </p:txBody>
      </p:sp>
      <p:sp>
        <p:nvSpPr>
          <p:cNvPr id="5" name="Slide Number Placeholder 4">
            <a:extLst>
              <a:ext uri="{FF2B5EF4-FFF2-40B4-BE49-F238E27FC236}">
                <a16:creationId xmlns:a16="http://schemas.microsoft.com/office/drawing/2014/main" id="{6BED183B-3417-D18D-5FD1-41E73EFD0F20}"/>
              </a:ext>
            </a:extLst>
          </p:cNvPr>
          <p:cNvSpPr>
            <a:spLocks noGrp="1"/>
          </p:cNvSpPr>
          <p:nvPr>
            <p:ph type="sldNum" sz="quarter" idx="12"/>
          </p:nvPr>
        </p:nvSpPr>
        <p:spPr/>
        <p:txBody>
          <a:bodyPr/>
          <a:lstStyle/>
          <a:p>
            <a:fld id="{3FCD57F0-000D-44C0-A446-A3C2B0DEEFE5}" type="slidenum">
              <a:rPr lang="en-AU" smtClean="0"/>
              <a:t>‹#›</a:t>
            </a:fld>
            <a:endParaRPr lang="en-AU"/>
          </a:p>
        </p:txBody>
      </p:sp>
    </p:spTree>
    <p:extLst>
      <p:ext uri="{BB962C8B-B14F-4D97-AF65-F5344CB8AC3E}">
        <p14:creationId xmlns:p14="http://schemas.microsoft.com/office/powerpoint/2010/main" val="793923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CDAA8F-92DA-BE7B-08C5-1150CA598AB4}"/>
              </a:ext>
            </a:extLst>
          </p:cNvPr>
          <p:cNvSpPr>
            <a:spLocks noGrp="1"/>
          </p:cNvSpPr>
          <p:nvPr>
            <p:ph type="dt" sz="half" idx="10"/>
          </p:nvPr>
        </p:nvSpPr>
        <p:spPr/>
        <p:txBody>
          <a:bodyPr/>
          <a:lstStyle/>
          <a:p>
            <a:r>
              <a:rPr lang="en-US"/>
              <a:t>28 October 2023</a:t>
            </a:r>
            <a:endParaRPr lang="en-AU"/>
          </a:p>
        </p:txBody>
      </p:sp>
      <p:sp>
        <p:nvSpPr>
          <p:cNvPr id="3" name="Footer Placeholder 2">
            <a:extLst>
              <a:ext uri="{FF2B5EF4-FFF2-40B4-BE49-F238E27FC236}">
                <a16:creationId xmlns:a16="http://schemas.microsoft.com/office/drawing/2014/main" id="{199216CE-FADA-B667-4853-7A04466F02B7}"/>
              </a:ext>
            </a:extLst>
          </p:cNvPr>
          <p:cNvSpPr>
            <a:spLocks noGrp="1"/>
          </p:cNvSpPr>
          <p:nvPr>
            <p:ph type="ftr" sz="quarter" idx="11"/>
          </p:nvPr>
        </p:nvSpPr>
        <p:spPr/>
        <p:txBody>
          <a:bodyPr/>
          <a:lstStyle/>
          <a:p>
            <a:r>
              <a:rPr lang="en-US"/>
              <a:t>Train.03 Driver Fatigue and Work  Diary V2 Issued 8 March 2025</a:t>
            </a:r>
            <a:endParaRPr lang="en-AU"/>
          </a:p>
        </p:txBody>
      </p:sp>
      <p:sp>
        <p:nvSpPr>
          <p:cNvPr id="4" name="Slide Number Placeholder 3">
            <a:extLst>
              <a:ext uri="{FF2B5EF4-FFF2-40B4-BE49-F238E27FC236}">
                <a16:creationId xmlns:a16="http://schemas.microsoft.com/office/drawing/2014/main" id="{F1E9F748-BF8E-561E-663E-CBAD8B273314}"/>
              </a:ext>
            </a:extLst>
          </p:cNvPr>
          <p:cNvSpPr>
            <a:spLocks noGrp="1"/>
          </p:cNvSpPr>
          <p:nvPr>
            <p:ph type="sldNum" sz="quarter" idx="12"/>
          </p:nvPr>
        </p:nvSpPr>
        <p:spPr/>
        <p:txBody>
          <a:bodyPr/>
          <a:lstStyle/>
          <a:p>
            <a:fld id="{3FCD57F0-000D-44C0-A446-A3C2B0DEEFE5}" type="slidenum">
              <a:rPr lang="en-AU" smtClean="0"/>
              <a:t>‹#›</a:t>
            </a:fld>
            <a:endParaRPr lang="en-AU"/>
          </a:p>
        </p:txBody>
      </p:sp>
    </p:spTree>
    <p:extLst>
      <p:ext uri="{BB962C8B-B14F-4D97-AF65-F5344CB8AC3E}">
        <p14:creationId xmlns:p14="http://schemas.microsoft.com/office/powerpoint/2010/main" val="102407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3B47-AEF6-B757-ED09-BB12DBD24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3460079-38FC-410A-1063-FCC3ECCC7C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DBCF3E8-5118-893A-AE21-639F03F2D7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EAFBA4-BF6D-214C-0567-615D16B2C021}"/>
              </a:ext>
            </a:extLst>
          </p:cNvPr>
          <p:cNvSpPr>
            <a:spLocks noGrp="1"/>
          </p:cNvSpPr>
          <p:nvPr>
            <p:ph type="dt" sz="half" idx="10"/>
          </p:nvPr>
        </p:nvSpPr>
        <p:spPr/>
        <p:txBody>
          <a:bodyPr/>
          <a:lstStyle/>
          <a:p>
            <a:r>
              <a:rPr lang="en-US"/>
              <a:t>28 October 2023</a:t>
            </a:r>
            <a:endParaRPr lang="en-AU"/>
          </a:p>
        </p:txBody>
      </p:sp>
      <p:sp>
        <p:nvSpPr>
          <p:cNvPr id="6" name="Footer Placeholder 5">
            <a:extLst>
              <a:ext uri="{FF2B5EF4-FFF2-40B4-BE49-F238E27FC236}">
                <a16:creationId xmlns:a16="http://schemas.microsoft.com/office/drawing/2014/main" id="{236791FE-898B-3276-4390-DA9F8C9B64DD}"/>
              </a:ext>
            </a:extLst>
          </p:cNvPr>
          <p:cNvSpPr>
            <a:spLocks noGrp="1"/>
          </p:cNvSpPr>
          <p:nvPr>
            <p:ph type="ftr" sz="quarter" idx="11"/>
          </p:nvPr>
        </p:nvSpPr>
        <p:spPr/>
        <p:txBody>
          <a:bodyPr/>
          <a:lstStyle/>
          <a:p>
            <a:r>
              <a:rPr lang="en-US"/>
              <a:t>Train.03 Driver Fatigue and Work  Diary V2 Issued 8 March 2025</a:t>
            </a:r>
            <a:endParaRPr lang="en-AU"/>
          </a:p>
        </p:txBody>
      </p:sp>
      <p:sp>
        <p:nvSpPr>
          <p:cNvPr id="7" name="Slide Number Placeholder 6">
            <a:extLst>
              <a:ext uri="{FF2B5EF4-FFF2-40B4-BE49-F238E27FC236}">
                <a16:creationId xmlns:a16="http://schemas.microsoft.com/office/drawing/2014/main" id="{F6C95C7F-FF2D-67B9-EB9B-308C264EDFD6}"/>
              </a:ext>
            </a:extLst>
          </p:cNvPr>
          <p:cNvSpPr>
            <a:spLocks noGrp="1"/>
          </p:cNvSpPr>
          <p:nvPr>
            <p:ph type="sldNum" sz="quarter" idx="12"/>
          </p:nvPr>
        </p:nvSpPr>
        <p:spPr/>
        <p:txBody>
          <a:bodyPr/>
          <a:lstStyle/>
          <a:p>
            <a:fld id="{3FCD57F0-000D-44C0-A446-A3C2B0DEEFE5}" type="slidenum">
              <a:rPr lang="en-AU" smtClean="0"/>
              <a:t>‹#›</a:t>
            </a:fld>
            <a:endParaRPr lang="en-AU"/>
          </a:p>
        </p:txBody>
      </p:sp>
    </p:spTree>
    <p:extLst>
      <p:ext uri="{BB962C8B-B14F-4D97-AF65-F5344CB8AC3E}">
        <p14:creationId xmlns:p14="http://schemas.microsoft.com/office/powerpoint/2010/main" val="51114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6B69E-11D0-29B4-2FFC-9DB414A1D9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8268C28-FABD-6FDC-D632-2FD86F3B47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a:extLst>
              <a:ext uri="{FF2B5EF4-FFF2-40B4-BE49-F238E27FC236}">
                <a16:creationId xmlns:a16="http://schemas.microsoft.com/office/drawing/2014/main" id="{FE598ECD-99CC-E08B-1DA5-FA02B2E61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F77E73-A911-FC40-C8C7-FE175EB69974}"/>
              </a:ext>
            </a:extLst>
          </p:cNvPr>
          <p:cNvSpPr>
            <a:spLocks noGrp="1"/>
          </p:cNvSpPr>
          <p:nvPr>
            <p:ph type="dt" sz="half" idx="10"/>
          </p:nvPr>
        </p:nvSpPr>
        <p:spPr/>
        <p:txBody>
          <a:bodyPr/>
          <a:lstStyle/>
          <a:p>
            <a:r>
              <a:rPr lang="en-US"/>
              <a:t>28 October 2023</a:t>
            </a:r>
            <a:endParaRPr lang="en-AU"/>
          </a:p>
        </p:txBody>
      </p:sp>
      <p:sp>
        <p:nvSpPr>
          <p:cNvPr id="6" name="Footer Placeholder 5">
            <a:extLst>
              <a:ext uri="{FF2B5EF4-FFF2-40B4-BE49-F238E27FC236}">
                <a16:creationId xmlns:a16="http://schemas.microsoft.com/office/drawing/2014/main" id="{BCF34518-969A-36E4-ED78-C1E933A0873E}"/>
              </a:ext>
            </a:extLst>
          </p:cNvPr>
          <p:cNvSpPr>
            <a:spLocks noGrp="1"/>
          </p:cNvSpPr>
          <p:nvPr>
            <p:ph type="ftr" sz="quarter" idx="11"/>
          </p:nvPr>
        </p:nvSpPr>
        <p:spPr/>
        <p:txBody>
          <a:bodyPr/>
          <a:lstStyle/>
          <a:p>
            <a:r>
              <a:rPr lang="en-US"/>
              <a:t>Train.03 Driver Fatigue and Work  Diary V2 Issued 8 March 2025</a:t>
            </a:r>
            <a:endParaRPr lang="en-AU"/>
          </a:p>
        </p:txBody>
      </p:sp>
      <p:sp>
        <p:nvSpPr>
          <p:cNvPr id="7" name="Slide Number Placeholder 6">
            <a:extLst>
              <a:ext uri="{FF2B5EF4-FFF2-40B4-BE49-F238E27FC236}">
                <a16:creationId xmlns:a16="http://schemas.microsoft.com/office/drawing/2014/main" id="{5C05DF55-E7CB-6707-2C61-E720EC7A5E40}"/>
              </a:ext>
            </a:extLst>
          </p:cNvPr>
          <p:cNvSpPr>
            <a:spLocks noGrp="1"/>
          </p:cNvSpPr>
          <p:nvPr>
            <p:ph type="sldNum" sz="quarter" idx="12"/>
          </p:nvPr>
        </p:nvSpPr>
        <p:spPr/>
        <p:txBody>
          <a:bodyPr/>
          <a:lstStyle/>
          <a:p>
            <a:fld id="{3FCD57F0-000D-44C0-A446-A3C2B0DEEFE5}" type="slidenum">
              <a:rPr lang="en-AU" smtClean="0"/>
              <a:t>‹#›</a:t>
            </a:fld>
            <a:endParaRPr lang="en-AU"/>
          </a:p>
        </p:txBody>
      </p:sp>
    </p:spTree>
    <p:extLst>
      <p:ext uri="{BB962C8B-B14F-4D97-AF65-F5344CB8AC3E}">
        <p14:creationId xmlns:p14="http://schemas.microsoft.com/office/powerpoint/2010/main" val="469246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3F1A4-286E-A2E9-17EE-CE821A8F51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CD9D940-96EA-16B5-236D-8D1B50E64A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358E8E6-833C-D603-C7FA-D1724E8158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28 October 2023</a:t>
            </a:r>
            <a:endParaRPr lang="en-AU"/>
          </a:p>
        </p:txBody>
      </p:sp>
      <p:sp>
        <p:nvSpPr>
          <p:cNvPr id="5" name="Footer Placeholder 4">
            <a:extLst>
              <a:ext uri="{FF2B5EF4-FFF2-40B4-BE49-F238E27FC236}">
                <a16:creationId xmlns:a16="http://schemas.microsoft.com/office/drawing/2014/main" id="{55F6772A-84E0-8938-D2D9-BB7EAB8C7C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Train.03 Driver Fatigue and Work  Diary V2 Issued 8 March 2025</a:t>
            </a:r>
            <a:endParaRPr lang="en-AU"/>
          </a:p>
        </p:txBody>
      </p:sp>
      <p:sp>
        <p:nvSpPr>
          <p:cNvPr id="6" name="Slide Number Placeholder 5">
            <a:extLst>
              <a:ext uri="{FF2B5EF4-FFF2-40B4-BE49-F238E27FC236}">
                <a16:creationId xmlns:a16="http://schemas.microsoft.com/office/drawing/2014/main" id="{3FC54C9E-A78C-9B8D-F1D3-B011263609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D57F0-000D-44C0-A446-A3C2B0DEEFE5}" type="slidenum">
              <a:rPr lang="en-AU" smtClean="0"/>
              <a:t>‹#›</a:t>
            </a:fld>
            <a:endParaRPr lang="en-AU"/>
          </a:p>
        </p:txBody>
      </p:sp>
    </p:spTree>
    <p:extLst>
      <p:ext uri="{BB962C8B-B14F-4D97-AF65-F5344CB8AC3E}">
        <p14:creationId xmlns:p14="http://schemas.microsoft.com/office/powerpoint/2010/main" val="2310944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of australia with text&#10;&#10;Description automatically generated">
            <a:extLst>
              <a:ext uri="{FF2B5EF4-FFF2-40B4-BE49-F238E27FC236}">
                <a16:creationId xmlns:a16="http://schemas.microsoft.com/office/drawing/2014/main" id="{26C7BC3D-93B1-F327-1100-AE005A85D461}"/>
              </a:ext>
            </a:extLst>
          </p:cNvPr>
          <p:cNvPicPr>
            <a:picLocks noChangeAspect="1"/>
          </p:cNvPicPr>
          <p:nvPr/>
        </p:nvPicPr>
        <p:blipFill>
          <a:blip r:embed="rId2">
            <a:extLst>
              <a:ext uri="{28A0092B-C50C-407E-A947-70E740481C1C}">
                <a14:useLocalDpi xmlns:a14="http://schemas.microsoft.com/office/drawing/2010/main" val="0"/>
              </a:ext>
            </a:extLst>
          </a:blip>
          <a:srcRect r="1334"/>
          <a:stretch/>
        </p:blipFill>
        <p:spPr>
          <a:xfrm>
            <a:off x="2661682" y="1306287"/>
            <a:ext cx="6996793" cy="3935696"/>
          </a:xfrm>
          <a:prstGeom prst="rect">
            <a:avLst/>
          </a:prstGeom>
        </p:spPr>
      </p:pic>
      <p:sp>
        <p:nvSpPr>
          <p:cNvPr id="5" name="TextBox 4">
            <a:extLst>
              <a:ext uri="{FF2B5EF4-FFF2-40B4-BE49-F238E27FC236}">
                <a16:creationId xmlns:a16="http://schemas.microsoft.com/office/drawing/2014/main" id="{4CD683BC-492C-008F-20D1-B77650E86B59}"/>
              </a:ext>
            </a:extLst>
          </p:cNvPr>
          <p:cNvSpPr txBox="1"/>
          <p:nvPr/>
        </p:nvSpPr>
        <p:spPr>
          <a:xfrm>
            <a:off x="523876" y="5317241"/>
            <a:ext cx="11210926" cy="1288831"/>
          </a:xfrm>
          <a:prstGeom prst="rect">
            <a:avLst/>
          </a:prstGeom>
        </p:spPr>
        <p:txBody>
          <a:bodyPr vert="horz" lIns="91440" tIns="45721" rIns="91440" bIns="45721" rtlCol="0" anchor="ctr">
            <a:normAutofit/>
          </a:bodyPr>
          <a:lstStyle/>
          <a:p>
            <a:pPr algn="ctr">
              <a:lnSpc>
                <a:spcPct val="90000"/>
              </a:lnSpc>
              <a:spcBef>
                <a:spcPct val="0"/>
              </a:spcBef>
              <a:spcAft>
                <a:spcPts val="601"/>
              </a:spcAft>
            </a:pPr>
            <a:r>
              <a:rPr lang="en-US" sz="3600" b="1" dirty="0">
                <a:ea typeface="+mj-ea"/>
                <a:cs typeface="+mj-cs"/>
              </a:rPr>
              <a:t>TRAIN.03 HEAVY VEHICLE  DRIVER FATIGUE </a:t>
            </a:r>
          </a:p>
          <a:p>
            <a:pPr algn="ctr">
              <a:lnSpc>
                <a:spcPct val="90000"/>
              </a:lnSpc>
              <a:spcBef>
                <a:spcPct val="0"/>
              </a:spcBef>
              <a:spcAft>
                <a:spcPts val="601"/>
              </a:spcAft>
            </a:pPr>
            <a:r>
              <a:rPr lang="en-US" sz="3600" b="1" dirty="0">
                <a:ea typeface="+mj-ea"/>
                <a:cs typeface="+mj-cs"/>
              </a:rPr>
              <a:t>AND WORK DIARY  INDUCTION</a:t>
            </a:r>
          </a:p>
        </p:txBody>
      </p:sp>
    </p:spTree>
    <p:extLst>
      <p:ext uri="{BB962C8B-B14F-4D97-AF65-F5344CB8AC3E}">
        <p14:creationId xmlns:p14="http://schemas.microsoft.com/office/powerpoint/2010/main" val="605111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36079-041C-5397-24CE-4BE53100DD52}"/>
            </a:ext>
          </a:extLst>
        </p:cNvPr>
        <p:cNvGrpSpPr/>
        <p:nvPr/>
      </p:nvGrpSpPr>
      <p:grpSpPr>
        <a:xfrm>
          <a:off x="0" y="0"/>
          <a:ext cx="0" cy="0"/>
          <a:chOff x="0" y="0"/>
          <a:chExt cx="0" cy="0"/>
        </a:xfrm>
      </p:grpSpPr>
      <p:pic>
        <p:nvPicPr>
          <p:cNvPr id="2" name="Picture 1" descr="A map of australia with text&#10;&#10;Description automatically generated">
            <a:extLst>
              <a:ext uri="{FF2B5EF4-FFF2-40B4-BE49-F238E27FC236}">
                <a16:creationId xmlns:a16="http://schemas.microsoft.com/office/drawing/2014/main" id="{5DFA473F-46B4-CC31-A9B3-788ED64AF654}"/>
              </a:ext>
            </a:extLst>
          </p:cNvPr>
          <p:cNvPicPr>
            <a:picLocks noChangeAspect="1"/>
          </p:cNvPicPr>
          <p:nvPr/>
        </p:nvPicPr>
        <p:blipFill>
          <a:blip r:embed="rId2">
            <a:extLst>
              <a:ext uri="{28A0092B-C50C-407E-A947-70E740481C1C}">
                <a14:useLocalDpi xmlns:a14="http://schemas.microsoft.com/office/drawing/2010/main" val="0"/>
              </a:ext>
            </a:extLst>
          </a:blip>
          <a:srcRect r="1334"/>
          <a:stretch/>
        </p:blipFill>
        <p:spPr>
          <a:xfrm>
            <a:off x="2597603" y="251928"/>
            <a:ext cx="6996793" cy="3935696"/>
          </a:xfrm>
          <a:prstGeom prst="rect">
            <a:avLst/>
          </a:prstGeom>
        </p:spPr>
      </p:pic>
      <p:sp>
        <p:nvSpPr>
          <p:cNvPr id="5" name="TextBox 4">
            <a:extLst>
              <a:ext uri="{FF2B5EF4-FFF2-40B4-BE49-F238E27FC236}">
                <a16:creationId xmlns:a16="http://schemas.microsoft.com/office/drawing/2014/main" id="{836D89F6-6B1B-0D14-B79B-CEEA89941BBD}"/>
              </a:ext>
            </a:extLst>
          </p:cNvPr>
          <p:cNvSpPr txBox="1"/>
          <p:nvPr/>
        </p:nvSpPr>
        <p:spPr>
          <a:xfrm>
            <a:off x="490537" y="4664098"/>
            <a:ext cx="11210926" cy="1839339"/>
          </a:xfrm>
          <a:prstGeom prst="rect">
            <a:avLst/>
          </a:prstGeom>
        </p:spPr>
        <p:txBody>
          <a:bodyPr vert="horz" lIns="91440" tIns="45721" rIns="91440" bIns="45721" rtlCol="0" anchor="ctr">
            <a:normAutofit fontScale="85000" lnSpcReduction="20000"/>
          </a:bodyPr>
          <a:lstStyle/>
          <a:p>
            <a:pPr algn="ctr">
              <a:lnSpc>
                <a:spcPct val="90000"/>
              </a:lnSpc>
              <a:spcBef>
                <a:spcPct val="0"/>
              </a:spcBef>
              <a:spcAft>
                <a:spcPts val="601"/>
              </a:spcAft>
            </a:pPr>
            <a:r>
              <a:rPr lang="en-US" sz="3600" b="1" dirty="0">
                <a:ea typeface="+mj-ea"/>
                <a:cs typeface="+mj-cs"/>
              </a:rPr>
              <a:t>TRAIN.03 HEAVY VEHICLE  DRIVER FATIGUE </a:t>
            </a:r>
          </a:p>
          <a:p>
            <a:pPr algn="ctr">
              <a:lnSpc>
                <a:spcPct val="90000"/>
              </a:lnSpc>
              <a:spcBef>
                <a:spcPct val="0"/>
              </a:spcBef>
              <a:spcAft>
                <a:spcPts val="601"/>
              </a:spcAft>
            </a:pPr>
            <a:r>
              <a:rPr lang="en-US" sz="3600" b="1" dirty="0">
                <a:ea typeface="+mj-ea"/>
                <a:cs typeface="+mj-cs"/>
              </a:rPr>
              <a:t>AND WORK DIARY INDUCTION  </a:t>
            </a:r>
          </a:p>
          <a:p>
            <a:pPr algn="ctr">
              <a:lnSpc>
                <a:spcPct val="90000"/>
              </a:lnSpc>
              <a:spcBef>
                <a:spcPct val="0"/>
              </a:spcBef>
              <a:spcAft>
                <a:spcPts val="601"/>
              </a:spcAft>
            </a:pPr>
            <a:endParaRPr lang="en-US" sz="3600" b="1" dirty="0">
              <a:ea typeface="+mj-ea"/>
              <a:cs typeface="+mj-cs"/>
            </a:endParaRPr>
          </a:p>
          <a:p>
            <a:pPr algn="ctr">
              <a:lnSpc>
                <a:spcPct val="90000"/>
              </a:lnSpc>
              <a:spcBef>
                <a:spcPct val="0"/>
              </a:spcBef>
              <a:spcAft>
                <a:spcPts val="601"/>
              </a:spcAft>
            </a:pPr>
            <a:r>
              <a:rPr lang="en-US" sz="3600" b="1" dirty="0">
                <a:ea typeface="+mj-ea"/>
                <a:cs typeface="+mj-cs"/>
              </a:rPr>
              <a:t>NATIONAL WORK DIARY </a:t>
            </a:r>
          </a:p>
        </p:txBody>
      </p:sp>
    </p:spTree>
    <p:extLst>
      <p:ext uri="{BB962C8B-B14F-4D97-AF65-F5344CB8AC3E}">
        <p14:creationId xmlns:p14="http://schemas.microsoft.com/office/powerpoint/2010/main" val="2080254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5812" y="807726"/>
            <a:ext cx="8867725" cy="400110"/>
          </a:xfrm>
          <a:prstGeom prst="rect">
            <a:avLst/>
          </a:prstGeom>
        </p:spPr>
        <p:txBody>
          <a:bodyPr wrap="square">
            <a:spAutoFit/>
          </a:bodyPr>
          <a:lstStyle/>
          <a:p>
            <a:r>
              <a:rPr lang="en-AU" sz="2000" dirty="0">
                <a:solidFill>
                  <a:srgbClr val="FF0000"/>
                </a:solidFill>
                <a:cs typeface="Arial" pitchFamily="34" charset="0"/>
              </a:rPr>
              <a:t>Don't forget to fill in the Driver Base page! </a:t>
            </a:r>
          </a:p>
        </p:txBody>
      </p:sp>
      <p:grpSp>
        <p:nvGrpSpPr>
          <p:cNvPr id="3" name="Group 2"/>
          <p:cNvGrpSpPr/>
          <p:nvPr/>
        </p:nvGrpSpPr>
        <p:grpSpPr>
          <a:xfrm>
            <a:off x="2252724" y="873299"/>
            <a:ext cx="9697525" cy="3429198"/>
            <a:chOff x="757356" y="1448388"/>
            <a:chExt cx="10960656" cy="3877236"/>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834" y="2316578"/>
              <a:ext cx="7415684" cy="1926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7490442" y="1448388"/>
              <a:ext cx="4227570" cy="730777"/>
            </a:xfrm>
            <a:prstGeom prst="rect">
              <a:avLst/>
            </a:prstGeom>
            <a:noFill/>
          </p:spPr>
          <p:txBody>
            <a:bodyPr wrap="square" rtlCol="0">
              <a:spAutoFit/>
            </a:bodyPr>
            <a:lstStyle/>
            <a:p>
              <a:pPr algn="ctr"/>
              <a:r>
                <a:rPr lang="en-AU" dirty="0"/>
                <a:t>Drivers must record the company BFM number here</a:t>
              </a:r>
            </a:p>
          </p:txBody>
        </p:sp>
        <p:sp>
          <p:nvSpPr>
            <p:cNvPr id="14" name="TextBox 13"/>
            <p:cNvSpPr txBox="1"/>
            <p:nvPr/>
          </p:nvSpPr>
          <p:spPr>
            <a:xfrm>
              <a:off x="757356" y="4594847"/>
              <a:ext cx="8138724" cy="730777"/>
            </a:xfrm>
            <a:prstGeom prst="rect">
              <a:avLst/>
            </a:prstGeom>
            <a:noFill/>
          </p:spPr>
          <p:txBody>
            <a:bodyPr wrap="square" rtlCol="0">
              <a:spAutoFit/>
            </a:bodyPr>
            <a:lstStyle/>
            <a:p>
              <a:pPr algn="ctr"/>
              <a:r>
                <a:rPr lang="en-AU" dirty="0"/>
                <a:t>You are required to enter both the driver base details and where the duplicate pages are kept – even if they are the same address.</a:t>
              </a:r>
            </a:p>
          </p:txBody>
        </p:sp>
        <p:sp>
          <p:nvSpPr>
            <p:cNvPr id="15" name="Line 5"/>
            <p:cNvSpPr>
              <a:spLocks noChangeShapeType="1"/>
            </p:cNvSpPr>
            <p:nvPr/>
          </p:nvSpPr>
          <p:spPr bwMode="auto">
            <a:xfrm flipH="1" flipV="1">
              <a:off x="2512586" y="3398651"/>
              <a:ext cx="961052" cy="1313864"/>
            </a:xfrm>
            <a:prstGeom prst="line">
              <a:avLst/>
            </a:prstGeom>
            <a:noFill/>
            <a:ln w="38100">
              <a:solidFill>
                <a:srgbClr val="FF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AU"/>
            </a:p>
          </p:txBody>
        </p:sp>
      </p:grpSp>
      <p:sp>
        <p:nvSpPr>
          <p:cNvPr id="19" name="Content Placeholder 2"/>
          <p:cNvSpPr txBox="1">
            <a:spLocks/>
          </p:cNvSpPr>
          <p:nvPr/>
        </p:nvSpPr>
        <p:spPr>
          <a:xfrm>
            <a:off x="522514" y="4538467"/>
            <a:ext cx="11476653" cy="215788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2400" b="1" dirty="0">
                <a:solidFill>
                  <a:schemeClr val="accent6">
                    <a:lumMod val="50000"/>
                  </a:schemeClr>
                </a:solidFill>
              </a:rPr>
              <a:t>WHAT IS YOUR DRIVER BASE? </a:t>
            </a:r>
          </a:p>
          <a:p>
            <a:pPr marL="0" indent="0">
              <a:buNone/>
            </a:pPr>
            <a:r>
              <a:rPr lang="en-AU" sz="1800" dirty="0"/>
              <a:t>The driver base is the place from which you normally work.</a:t>
            </a:r>
          </a:p>
          <a:p>
            <a:r>
              <a:rPr lang="en-AU" sz="1800" dirty="0"/>
              <a:t>If you have two or more employers you may have a different base for each employer - Record each location.</a:t>
            </a:r>
          </a:p>
          <a:p>
            <a:r>
              <a:rPr lang="en-AU" sz="1800" dirty="0"/>
              <a:t>If the vehicle is registered in another state, record as the base the place from which you Normally work and receive instructions when operating the vehicle.</a:t>
            </a:r>
          </a:p>
          <a:p>
            <a:r>
              <a:rPr lang="en-AU" sz="1800" dirty="0"/>
              <a:t>This information must be kept up to date.</a:t>
            </a:r>
          </a:p>
        </p:txBody>
      </p:sp>
      <p:sp>
        <p:nvSpPr>
          <p:cNvPr id="20" name="Title 1">
            <a:extLst>
              <a:ext uri="{FF2B5EF4-FFF2-40B4-BE49-F238E27FC236}">
                <a16:creationId xmlns:a16="http://schemas.microsoft.com/office/drawing/2014/main" id="{8EDCC59D-473E-44F6-97AB-C308DBAC785E}"/>
              </a:ext>
            </a:extLst>
          </p:cNvPr>
          <p:cNvSpPr txBox="1">
            <a:spLocks/>
          </p:cNvSpPr>
          <p:nvPr/>
        </p:nvSpPr>
        <p:spPr>
          <a:xfrm>
            <a:off x="4556913" y="161650"/>
            <a:ext cx="7305922" cy="490066"/>
          </a:xfrm>
          <a:prstGeom prst="rect">
            <a:avLst/>
          </a:prstGeom>
        </p:spPr>
        <p:txBody>
          <a:bodyPr>
            <a:noAutofit/>
          </a:bodyPr>
          <a:lstStyle>
            <a:lvl1pPr algn="r" defTabSz="914364" rtl="0" eaLnBrk="1" latinLnBrk="0" hangingPunct="1">
              <a:lnSpc>
                <a:spcPct val="90000"/>
              </a:lnSpc>
              <a:spcBef>
                <a:spcPct val="0"/>
              </a:spcBef>
              <a:buNone/>
              <a:defRPr sz="3200" b="1" kern="1200">
                <a:solidFill>
                  <a:srgbClr val="666633"/>
                </a:solidFill>
                <a:latin typeface="Arial Narrow" panose="020B0606020202030204" pitchFamily="34" charset="0"/>
                <a:ea typeface="+mj-ea"/>
                <a:cs typeface="Arial" panose="020B0604020202020204" pitchFamily="34" charset="0"/>
              </a:defRPr>
            </a:lvl1pPr>
          </a:lstStyle>
          <a:p>
            <a:r>
              <a:rPr lang="en-AU" dirty="0">
                <a:solidFill>
                  <a:schemeClr val="accent6">
                    <a:lumMod val="50000"/>
                  </a:schemeClr>
                </a:solidFill>
                <a:latin typeface="+mn-lt"/>
              </a:rPr>
              <a:t>DRIVER BASE</a:t>
            </a:r>
          </a:p>
        </p:txBody>
      </p:sp>
      <p:sp>
        <p:nvSpPr>
          <p:cNvPr id="2" name="Line 5">
            <a:extLst>
              <a:ext uri="{FF2B5EF4-FFF2-40B4-BE49-F238E27FC236}">
                <a16:creationId xmlns:a16="http://schemas.microsoft.com/office/drawing/2014/main" id="{694F7F4A-E43C-08C4-25BC-BFBFB9DB9217}"/>
              </a:ext>
            </a:extLst>
          </p:cNvPr>
          <p:cNvSpPr>
            <a:spLocks noChangeShapeType="1"/>
          </p:cNvSpPr>
          <p:nvPr/>
        </p:nvSpPr>
        <p:spPr bwMode="auto">
          <a:xfrm flipV="1">
            <a:off x="4655975" y="2434865"/>
            <a:ext cx="1158591" cy="1314439"/>
          </a:xfrm>
          <a:prstGeom prst="line">
            <a:avLst/>
          </a:prstGeom>
          <a:noFill/>
          <a:ln w="38100">
            <a:solidFill>
              <a:srgbClr val="FF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AU"/>
          </a:p>
        </p:txBody>
      </p:sp>
      <p:sp>
        <p:nvSpPr>
          <p:cNvPr id="5" name="Line 5">
            <a:extLst>
              <a:ext uri="{FF2B5EF4-FFF2-40B4-BE49-F238E27FC236}">
                <a16:creationId xmlns:a16="http://schemas.microsoft.com/office/drawing/2014/main" id="{AB4D653D-A6AC-680C-2F3A-377EE0079D41}"/>
              </a:ext>
            </a:extLst>
          </p:cNvPr>
          <p:cNvSpPr>
            <a:spLocks noChangeShapeType="1"/>
          </p:cNvSpPr>
          <p:nvPr/>
        </p:nvSpPr>
        <p:spPr bwMode="auto">
          <a:xfrm flipH="1">
            <a:off x="8294914" y="1447821"/>
            <a:ext cx="1614196" cy="808952"/>
          </a:xfrm>
          <a:prstGeom prst="line">
            <a:avLst/>
          </a:prstGeom>
          <a:noFill/>
          <a:ln w="38100">
            <a:solidFill>
              <a:srgbClr val="FF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513732" y="1043983"/>
            <a:ext cx="8405447" cy="239904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2000" dirty="0"/>
              <a:t>Driver Identification must include: </a:t>
            </a:r>
          </a:p>
          <a:p>
            <a:pPr marL="712788" indent="-350838"/>
            <a:r>
              <a:rPr lang="en-AU" sz="2000" dirty="0"/>
              <a:t>Your full name</a:t>
            </a:r>
          </a:p>
          <a:p>
            <a:pPr marL="712788" indent="-350838"/>
            <a:r>
              <a:rPr lang="en-AU" sz="2000" dirty="0"/>
              <a:t>Your driver licence</a:t>
            </a:r>
          </a:p>
          <a:p>
            <a:pPr marL="712788" indent="-350838"/>
            <a:r>
              <a:rPr lang="en-AU" sz="2000" dirty="0"/>
              <a:t>Date and day of the week</a:t>
            </a:r>
          </a:p>
          <a:p>
            <a:pPr marL="712788" indent="-350838"/>
            <a:r>
              <a:rPr lang="en-AU" sz="2000" dirty="0"/>
              <a:t>Time zone </a:t>
            </a:r>
          </a:p>
          <a:p>
            <a:pPr marL="712788" indent="-350838"/>
            <a:r>
              <a:rPr lang="en-AU" sz="2000" dirty="0"/>
              <a:t>Number plate of vehicle – change of number plate if changing vehicle must be entered into the comments section.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374" y="1483357"/>
            <a:ext cx="5420237" cy="1159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txBox="1">
            <a:spLocks/>
          </p:cNvSpPr>
          <p:nvPr/>
        </p:nvSpPr>
        <p:spPr>
          <a:xfrm>
            <a:off x="1784867" y="4217861"/>
            <a:ext cx="8405447" cy="239904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AU" sz="2200" b="1" dirty="0">
                <a:solidFill>
                  <a:schemeClr val="accent6">
                    <a:lumMod val="50000"/>
                  </a:schemeClr>
                </a:solidFill>
              </a:rPr>
              <a:t>WORK AND REST OPTION</a:t>
            </a:r>
          </a:p>
          <a:p>
            <a:pPr marL="0" lvl="1" indent="0">
              <a:buNone/>
            </a:pPr>
            <a:r>
              <a:rPr lang="en-AU" sz="2000" dirty="0"/>
              <a:t>You must show which Option you are working under  </a:t>
            </a:r>
          </a:p>
          <a:p>
            <a:pPr marL="0" lvl="1" indent="0">
              <a:buNone/>
            </a:pPr>
            <a:endParaRPr lang="en-AU" sz="1400" dirty="0"/>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041" y="5307407"/>
            <a:ext cx="3409437" cy="1020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Line 5"/>
          <p:cNvSpPr>
            <a:spLocks noChangeShapeType="1"/>
          </p:cNvSpPr>
          <p:nvPr/>
        </p:nvSpPr>
        <p:spPr bwMode="auto">
          <a:xfrm>
            <a:off x="4552950" y="4952563"/>
            <a:ext cx="2160240" cy="876494"/>
          </a:xfrm>
          <a:prstGeom prst="line">
            <a:avLst/>
          </a:prstGeom>
          <a:noFill/>
          <a:ln w="44450">
            <a:solidFill>
              <a:srgbClr val="FF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AU"/>
          </a:p>
        </p:txBody>
      </p:sp>
      <p:sp>
        <p:nvSpPr>
          <p:cNvPr id="11" name="Title 1"/>
          <p:cNvSpPr txBox="1">
            <a:spLocks/>
          </p:cNvSpPr>
          <p:nvPr/>
        </p:nvSpPr>
        <p:spPr>
          <a:xfrm>
            <a:off x="4733932" y="89197"/>
            <a:ext cx="7305922" cy="49006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AU" sz="3600" b="1" dirty="0">
                <a:solidFill>
                  <a:schemeClr val="accent6">
                    <a:lumMod val="50000"/>
                  </a:schemeClr>
                </a:solidFill>
                <a:latin typeface="+mn-lt"/>
              </a:rPr>
              <a:t>FILLING IN YOUR WORK DIARY</a:t>
            </a:r>
          </a:p>
        </p:txBody>
      </p:sp>
    </p:spTree>
    <p:extLst>
      <p:ext uri="{BB962C8B-B14F-4D97-AF65-F5344CB8AC3E}">
        <p14:creationId xmlns:p14="http://schemas.microsoft.com/office/powerpoint/2010/main" val="427705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1619325" y="1022198"/>
            <a:ext cx="8928992" cy="70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defTabSz="457200" rtl="0" eaLnBrk="0" fontAlgn="base" latinLnBrk="0" hangingPunct="0">
              <a:spcBef>
                <a:spcPct val="0"/>
              </a:spcBef>
              <a:spcAft>
                <a:spcPct val="0"/>
              </a:spcAft>
              <a:buFont typeface="Arial" pitchFamily="34" charset="0"/>
              <a:buChar char="•"/>
              <a:defRPr sz="2400" kern="1200">
                <a:solidFill>
                  <a:srgbClr val="0069AA"/>
                </a:solidFill>
                <a:latin typeface="+mj-lt"/>
                <a:ea typeface="MS PGothic" pitchFamily="34" charset="-128"/>
                <a:cs typeface="Arial Black"/>
              </a:defRPr>
            </a:lvl1pPr>
            <a:lvl2pPr marL="742950" indent="-285750" algn="l" defTabSz="457200" rtl="0" eaLnBrk="0" fontAlgn="base" latinLnBrk="0" hangingPunct="0">
              <a:spcBef>
                <a:spcPct val="0"/>
              </a:spcBef>
              <a:spcAft>
                <a:spcPct val="0"/>
              </a:spcAft>
              <a:buFont typeface="Arial" pitchFamily="34" charset="0"/>
              <a:buChar char="–"/>
              <a:defRPr sz="2400" kern="1200">
                <a:solidFill>
                  <a:srgbClr val="0069AA"/>
                </a:solidFill>
                <a:latin typeface="Impact" charset="0"/>
                <a:ea typeface="MS PGothic" pitchFamily="34" charset="-128"/>
                <a:cs typeface="Arial Black" pitchFamily="34" charset="0"/>
              </a:defRPr>
            </a:lvl2pPr>
            <a:lvl3pPr marL="1143000" indent="-228600" algn="l" defTabSz="457200" rtl="0" eaLnBrk="0" fontAlgn="base" latinLnBrk="0" hangingPunct="0">
              <a:spcBef>
                <a:spcPct val="0"/>
              </a:spcBef>
              <a:spcAft>
                <a:spcPct val="0"/>
              </a:spcAft>
              <a:buFont typeface="Arial" pitchFamily="34" charset="0"/>
              <a:buChar char="•"/>
              <a:defRPr sz="2400" kern="1200">
                <a:solidFill>
                  <a:srgbClr val="0069AA"/>
                </a:solidFill>
                <a:latin typeface="Impact" charset="0"/>
                <a:ea typeface="MS PGothic" pitchFamily="34" charset="-128"/>
                <a:cs typeface="Arial Black" pitchFamily="34" charset="0"/>
              </a:defRPr>
            </a:lvl3pPr>
            <a:lvl4pPr marL="1600200" indent="-228600" algn="l" defTabSz="457200" rtl="0" eaLnBrk="0" fontAlgn="base" latinLnBrk="0" hangingPunct="0">
              <a:spcBef>
                <a:spcPct val="0"/>
              </a:spcBef>
              <a:spcAft>
                <a:spcPct val="0"/>
              </a:spcAft>
              <a:buFont typeface="Arial" pitchFamily="34" charset="0"/>
              <a:buChar char="–"/>
              <a:defRPr sz="2400" kern="1200">
                <a:solidFill>
                  <a:srgbClr val="0069AA"/>
                </a:solidFill>
                <a:latin typeface="Impact" charset="0"/>
                <a:ea typeface="MS PGothic" pitchFamily="34" charset="-128"/>
                <a:cs typeface="Arial Black" pitchFamily="34" charset="0"/>
              </a:defRPr>
            </a:lvl4pPr>
            <a:lvl5pPr marL="2057400" indent="-228600" algn="l" defTabSz="457200" rtl="0" eaLnBrk="0" fontAlgn="base" latinLnBrk="0" hangingPunct="0">
              <a:spcBef>
                <a:spcPct val="0"/>
              </a:spcBef>
              <a:spcAft>
                <a:spcPct val="0"/>
              </a:spcAft>
              <a:buFont typeface="Arial" pitchFamily="34" charset="0"/>
              <a:buChar char="»"/>
              <a:defRPr sz="2400" kern="1200">
                <a:solidFill>
                  <a:srgbClr val="0069AA"/>
                </a:solidFill>
                <a:latin typeface="Impact" charset="0"/>
                <a:ea typeface="MS PGothic" pitchFamily="34" charset="-128"/>
                <a:cs typeface="Arial Black" pitchFamily="34" charset="0"/>
              </a:defRPr>
            </a:lvl5pPr>
            <a:lvl6pPr marL="457200" indent="-228600" algn="l" defTabSz="457200" rtl="0" eaLnBrk="1" fontAlgn="base" latinLnBrk="0" hangingPunct="1">
              <a:spcBef>
                <a:spcPct val="0"/>
              </a:spcBef>
              <a:spcAft>
                <a:spcPct val="0"/>
              </a:spcAft>
              <a:buFont typeface="Arial" pitchFamily="34" charset="0"/>
              <a:buChar char="•"/>
              <a:defRPr sz="2400" kern="1200">
                <a:solidFill>
                  <a:srgbClr val="0069AA"/>
                </a:solidFill>
                <a:latin typeface="Impact" charset="0"/>
                <a:ea typeface="ＭＳ Ｐゴシック" charset="0"/>
                <a:cs typeface="+mn-cs"/>
              </a:defRPr>
            </a:lvl6pPr>
            <a:lvl7pPr marL="914400" indent="-228600" algn="l" defTabSz="457200" rtl="0" eaLnBrk="1" fontAlgn="base" latinLnBrk="0" hangingPunct="1">
              <a:spcBef>
                <a:spcPct val="0"/>
              </a:spcBef>
              <a:spcAft>
                <a:spcPct val="0"/>
              </a:spcAft>
              <a:buFont typeface="Arial" pitchFamily="34" charset="0"/>
              <a:buChar char="•"/>
              <a:defRPr sz="2400" kern="1200">
                <a:solidFill>
                  <a:srgbClr val="0069AA"/>
                </a:solidFill>
                <a:latin typeface="Impact" charset="0"/>
                <a:ea typeface="ＭＳ Ｐゴシック" charset="0"/>
                <a:cs typeface="+mn-cs"/>
              </a:defRPr>
            </a:lvl7pPr>
            <a:lvl8pPr marL="1371600" indent="-228600" algn="l" defTabSz="457200" rtl="0" eaLnBrk="1" fontAlgn="base" latinLnBrk="0" hangingPunct="1">
              <a:spcBef>
                <a:spcPct val="0"/>
              </a:spcBef>
              <a:spcAft>
                <a:spcPct val="0"/>
              </a:spcAft>
              <a:buFont typeface="Arial" pitchFamily="34" charset="0"/>
              <a:buChar char="•"/>
              <a:defRPr sz="2400" kern="1200">
                <a:solidFill>
                  <a:srgbClr val="0069AA"/>
                </a:solidFill>
                <a:latin typeface="Impact" charset="0"/>
                <a:ea typeface="ＭＳ Ｐゴシック" charset="0"/>
                <a:cs typeface="+mn-cs"/>
              </a:defRPr>
            </a:lvl8pPr>
            <a:lvl9pPr marL="1828800" indent="-228600" algn="l" defTabSz="457200" rtl="0" eaLnBrk="1" fontAlgn="base" latinLnBrk="0" hangingPunct="1">
              <a:spcBef>
                <a:spcPct val="0"/>
              </a:spcBef>
              <a:spcAft>
                <a:spcPct val="0"/>
              </a:spcAft>
              <a:buFont typeface="Arial" pitchFamily="34" charset="0"/>
              <a:buChar char="•"/>
              <a:defRPr sz="2400" kern="1200">
                <a:solidFill>
                  <a:srgbClr val="0069AA"/>
                </a:solidFill>
                <a:latin typeface="Impact" charset="0"/>
                <a:ea typeface="ＭＳ Ｐゴシック" charset="0"/>
                <a:cs typeface="+mn-cs"/>
              </a:defRPr>
            </a:lvl9pPr>
          </a:lstStyle>
          <a:p>
            <a:pPr marL="0" indent="0">
              <a:buNone/>
            </a:pPr>
            <a:r>
              <a:rPr lang="en-AU" sz="1800" dirty="0">
                <a:solidFill>
                  <a:schemeClr val="tx1"/>
                </a:solidFill>
                <a:latin typeface="Arial Narrow" panose="020B0606020202030204" pitchFamily="34" charset="0"/>
              </a:rPr>
              <a:t>To Record you work hours draw a straight line across the daily sheet in the My work bar to match the hours of work</a:t>
            </a: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5557" y="1723071"/>
            <a:ext cx="6944004" cy="1013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Connector 15"/>
          <p:cNvCxnSpPr/>
          <p:nvPr/>
        </p:nvCxnSpPr>
        <p:spPr>
          <a:xfrm>
            <a:off x="6068369" y="2364332"/>
            <a:ext cx="2431701" cy="40194"/>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17" name="Title 1"/>
          <p:cNvSpPr txBox="1">
            <a:spLocks/>
          </p:cNvSpPr>
          <p:nvPr/>
        </p:nvSpPr>
        <p:spPr bwMode="auto">
          <a:xfrm>
            <a:off x="1619326" y="3078564"/>
            <a:ext cx="8725147" cy="70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0"/>
              </a:spcBef>
              <a:spcAft>
                <a:spcPct val="0"/>
              </a:spcAft>
              <a:buSzPct val="100000"/>
              <a:buFontTx/>
              <a:buBlip>
                <a:blip r:embed="rId4"/>
              </a:buBlip>
              <a:defRPr sz="2400" kern="1200">
                <a:solidFill>
                  <a:srgbClr val="0069AA"/>
                </a:solidFill>
                <a:latin typeface="+mj-lt"/>
                <a:ea typeface="MS PGothic" pitchFamily="34" charset="-128"/>
                <a:cs typeface="Arial Black"/>
              </a:defRPr>
            </a:lvl1pPr>
            <a:lvl2pPr marL="742950" indent="-285750" algn="l" defTabSz="457200" rtl="0" eaLnBrk="0" fontAlgn="base" hangingPunct="0">
              <a:spcBef>
                <a:spcPct val="0"/>
              </a:spcBef>
              <a:spcAft>
                <a:spcPct val="0"/>
              </a:spcAft>
              <a:buSzPct val="100000"/>
              <a:buFont typeface="Wingdings" charset="2"/>
              <a:buChar char="§"/>
              <a:defRPr sz="2400" kern="1200" baseline="0">
                <a:solidFill>
                  <a:srgbClr val="0069AA"/>
                </a:solidFill>
                <a:latin typeface="Impact" charset="0"/>
                <a:ea typeface="MS PGothic" pitchFamily="34" charset="-128"/>
                <a:cs typeface="Arial Black" pitchFamily="34" charset="0"/>
              </a:defRPr>
            </a:lvl2pPr>
            <a:lvl3pPr marL="1143000" indent="-228600" algn="l" defTabSz="457200" rtl="0" eaLnBrk="0" fontAlgn="base" hangingPunct="0">
              <a:spcBef>
                <a:spcPct val="0"/>
              </a:spcBef>
              <a:spcAft>
                <a:spcPct val="0"/>
              </a:spcAft>
              <a:buFont typeface="Arial" pitchFamily="34" charset="0"/>
              <a:buChar char="•"/>
              <a:defRPr sz="2400" kern="1200">
                <a:solidFill>
                  <a:srgbClr val="0069AA"/>
                </a:solidFill>
                <a:latin typeface="Impact" charset="0"/>
                <a:ea typeface="MS PGothic" pitchFamily="34" charset="-128"/>
                <a:cs typeface="Arial Black" pitchFamily="34" charset="0"/>
              </a:defRPr>
            </a:lvl3pPr>
            <a:lvl4pPr marL="1600200" indent="-228600" algn="l" defTabSz="457200" rtl="0" eaLnBrk="0" fontAlgn="base" hangingPunct="0">
              <a:spcBef>
                <a:spcPct val="0"/>
              </a:spcBef>
              <a:spcAft>
                <a:spcPct val="0"/>
              </a:spcAft>
              <a:buFont typeface="Arial" pitchFamily="34" charset="0"/>
              <a:buChar char="–"/>
              <a:defRPr sz="2400" kern="1200">
                <a:solidFill>
                  <a:srgbClr val="0069AA"/>
                </a:solidFill>
                <a:latin typeface="Impact" charset="0"/>
                <a:ea typeface="MS PGothic" pitchFamily="34" charset="-128"/>
                <a:cs typeface="Arial Black" pitchFamily="34" charset="0"/>
              </a:defRPr>
            </a:lvl4pPr>
            <a:lvl5pPr marL="2057400" indent="-228600" algn="l" defTabSz="457200" rtl="0" eaLnBrk="0" fontAlgn="base" hangingPunct="0">
              <a:spcBef>
                <a:spcPct val="0"/>
              </a:spcBef>
              <a:spcAft>
                <a:spcPct val="0"/>
              </a:spcAft>
              <a:buFont typeface="Arial" pitchFamily="34" charset="0"/>
              <a:buChar char="»"/>
              <a:defRPr sz="2400" kern="1200">
                <a:solidFill>
                  <a:srgbClr val="0069AA"/>
                </a:solidFill>
                <a:latin typeface="Impact" charset="0"/>
                <a:ea typeface="MS PGothic" pitchFamily="34" charset="-128"/>
                <a:cs typeface="Arial Black" pitchFamily="34" charset="0"/>
              </a:defRPr>
            </a:lvl5pPr>
            <a:lvl6pPr marL="457200" indent="-228600" algn="l" defTabSz="457200" rtl="0" eaLnBrk="1" fontAlgn="base" latinLnBrk="0" hangingPunct="1">
              <a:spcBef>
                <a:spcPct val="0"/>
              </a:spcBef>
              <a:spcAft>
                <a:spcPct val="0"/>
              </a:spcAft>
              <a:buFont typeface="Arial"/>
              <a:buChar char="•"/>
              <a:defRPr sz="2400" kern="1200">
                <a:solidFill>
                  <a:srgbClr val="0069AA"/>
                </a:solidFill>
                <a:latin typeface="Impact" charset="0"/>
                <a:ea typeface="ＭＳ Ｐゴシック" charset="0"/>
                <a:cs typeface="+mn-cs"/>
              </a:defRPr>
            </a:lvl6pPr>
            <a:lvl7pPr marL="914400" indent="-228600" algn="l" defTabSz="457200" rtl="0" eaLnBrk="1" fontAlgn="base" latinLnBrk="0" hangingPunct="1">
              <a:spcBef>
                <a:spcPct val="0"/>
              </a:spcBef>
              <a:spcAft>
                <a:spcPct val="0"/>
              </a:spcAft>
              <a:buFont typeface="Arial"/>
              <a:buChar char="•"/>
              <a:defRPr sz="2400" kern="1200">
                <a:solidFill>
                  <a:srgbClr val="0069AA"/>
                </a:solidFill>
                <a:latin typeface="Impact" charset="0"/>
                <a:ea typeface="ＭＳ Ｐゴシック" charset="0"/>
                <a:cs typeface="+mn-cs"/>
              </a:defRPr>
            </a:lvl7pPr>
            <a:lvl8pPr marL="1371600" indent="-228600" algn="l" defTabSz="457200" rtl="0" eaLnBrk="1" fontAlgn="base" latinLnBrk="0" hangingPunct="1">
              <a:spcBef>
                <a:spcPct val="0"/>
              </a:spcBef>
              <a:spcAft>
                <a:spcPct val="0"/>
              </a:spcAft>
              <a:buFont typeface="Arial"/>
              <a:buChar char="•"/>
              <a:defRPr sz="2400" kern="1200">
                <a:solidFill>
                  <a:srgbClr val="0069AA"/>
                </a:solidFill>
                <a:latin typeface="Impact" charset="0"/>
                <a:ea typeface="ＭＳ Ｐゴシック" charset="0"/>
                <a:cs typeface="+mn-cs"/>
              </a:defRPr>
            </a:lvl8pPr>
            <a:lvl9pPr marL="1828800" indent="-228600" algn="l" defTabSz="457200" rtl="0" eaLnBrk="1" fontAlgn="base" latinLnBrk="0" hangingPunct="1">
              <a:spcBef>
                <a:spcPct val="0"/>
              </a:spcBef>
              <a:spcAft>
                <a:spcPct val="0"/>
              </a:spcAft>
              <a:buFont typeface="Arial"/>
              <a:buChar char="•"/>
              <a:defRPr sz="2400" kern="1200">
                <a:solidFill>
                  <a:srgbClr val="0069AA"/>
                </a:solidFill>
                <a:latin typeface="Impact" charset="0"/>
                <a:ea typeface="ＭＳ Ｐゴシック" charset="0"/>
                <a:cs typeface="+mn-cs"/>
              </a:defRPr>
            </a:lvl9pPr>
          </a:lstStyle>
          <a:p>
            <a:pPr marL="0" indent="0">
              <a:buNone/>
            </a:pPr>
            <a:r>
              <a:rPr lang="en-AU" sz="1800" dirty="0">
                <a:solidFill>
                  <a:schemeClr val="tx1"/>
                </a:solidFill>
                <a:latin typeface="Arial Narrow" panose="020B0606020202030204" pitchFamily="34" charset="0"/>
              </a:rPr>
              <a:t>To Record you rest hours draw a straight line across the daily sheet in the My work bar to match the hours of rest</a:t>
            </a:r>
          </a:p>
        </p:txBody>
      </p:sp>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722" y="3573016"/>
            <a:ext cx="6840699" cy="997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Connector 18"/>
          <p:cNvCxnSpPr/>
          <p:nvPr/>
        </p:nvCxnSpPr>
        <p:spPr>
          <a:xfrm>
            <a:off x="3704994" y="3881087"/>
            <a:ext cx="2431701" cy="40194"/>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20" name="Title 1"/>
          <p:cNvSpPr txBox="1">
            <a:spLocks/>
          </p:cNvSpPr>
          <p:nvPr/>
        </p:nvSpPr>
        <p:spPr bwMode="auto">
          <a:xfrm>
            <a:off x="1775520" y="4570997"/>
            <a:ext cx="8568952" cy="51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0"/>
              </a:spcBef>
              <a:spcAft>
                <a:spcPct val="0"/>
              </a:spcAft>
              <a:buSzPct val="100000"/>
              <a:buFontTx/>
              <a:buBlip>
                <a:blip r:embed="rId4"/>
              </a:buBlip>
              <a:defRPr sz="2400" kern="1200">
                <a:solidFill>
                  <a:srgbClr val="0069AA"/>
                </a:solidFill>
                <a:latin typeface="+mj-lt"/>
                <a:ea typeface="MS PGothic" pitchFamily="34" charset="-128"/>
                <a:cs typeface="Arial Black"/>
              </a:defRPr>
            </a:lvl1pPr>
            <a:lvl2pPr marL="742950" indent="-285750" algn="l" defTabSz="457200" rtl="0" eaLnBrk="0" fontAlgn="base" hangingPunct="0">
              <a:spcBef>
                <a:spcPct val="0"/>
              </a:spcBef>
              <a:spcAft>
                <a:spcPct val="0"/>
              </a:spcAft>
              <a:buSzPct val="100000"/>
              <a:buFont typeface="Wingdings" charset="2"/>
              <a:buChar char="§"/>
              <a:defRPr sz="2400" kern="1200" baseline="0">
                <a:solidFill>
                  <a:srgbClr val="0069AA"/>
                </a:solidFill>
                <a:latin typeface="Impact" charset="0"/>
                <a:ea typeface="MS PGothic" pitchFamily="34" charset="-128"/>
                <a:cs typeface="Arial Black" pitchFamily="34" charset="0"/>
              </a:defRPr>
            </a:lvl2pPr>
            <a:lvl3pPr marL="1143000" indent="-228600" algn="l" defTabSz="457200" rtl="0" eaLnBrk="0" fontAlgn="base" hangingPunct="0">
              <a:spcBef>
                <a:spcPct val="0"/>
              </a:spcBef>
              <a:spcAft>
                <a:spcPct val="0"/>
              </a:spcAft>
              <a:buFont typeface="Arial" pitchFamily="34" charset="0"/>
              <a:buChar char="•"/>
              <a:defRPr sz="2400" kern="1200">
                <a:solidFill>
                  <a:srgbClr val="0069AA"/>
                </a:solidFill>
                <a:latin typeface="Impact" charset="0"/>
                <a:ea typeface="MS PGothic" pitchFamily="34" charset="-128"/>
                <a:cs typeface="Arial Black" pitchFamily="34" charset="0"/>
              </a:defRPr>
            </a:lvl3pPr>
            <a:lvl4pPr marL="1600200" indent="-228600" algn="l" defTabSz="457200" rtl="0" eaLnBrk="0" fontAlgn="base" hangingPunct="0">
              <a:spcBef>
                <a:spcPct val="0"/>
              </a:spcBef>
              <a:spcAft>
                <a:spcPct val="0"/>
              </a:spcAft>
              <a:buFont typeface="Arial" pitchFamily="34" charset="0"/>
              <a:buChar char="–"/>
              <a:defRPr sz="2400" kern="1200">
                <a:solidFill>
                  <a:srgbClr val="0069AA"/>
                </a:solidFill>
                <a:latin typeface="Impact" charset="0"/>
                <a:ea typeface="MS PGothic" pitchFamily="34" charset="-128"/>
                <a:cs typeface="Arial Black" pitchFamily="34" charset="0"/>
              </a:defRPr>
            </a:lvl4pPr>
            <a:lvl5pPr marL="2057400" indent="-228600" algn="l" defTabSz="457200" rtl="0" eaLnBrk="0" fontAlgn="base" hangingPunct="0">
              <a:spcBef>
                <a:spcPct val="0"/>
              </a:spcBef>
              <a:spcAft>
                <a:spcPct val="0"/>
              </a:spcAft>
              <a:buFont typeface="Arial" pitchFamily="34" charset="0"/>
              <a:buChar char="»"/>
              <a:defRPr sz="2400" kern="1200">
                <a:solidFill>
                  <a:srgbClr val="0069AA"/>
                </a:solidFill>
                <a:latin typeface="Impact" charset="0"/>
                <a:ea typeface="MS PGothic" pitchFamily="34" charset="-128"/>
                <a:cs typeface="Arial Black" pitchFamily="34" charset="0"/>
              </a:defRPr>
            </a:lvl5pPr>
            <a:lvl6pPr marL="457200" indent="-228600" algn="l" defTabSz="457200" rtl="0" eaLnBrk="1" fontAlgn="base" latinLnBrk="0" hangingPunct="1">
              <a:spcBef>
                <a:spcPct val="0"/>
              </a:spcBef>
              <a:spcAft>
                <a:spcPct val="0"/>
              </a:spcAft>
              <a:buFont typeface="Arial"/>
              <a:buChar char="•"/>
              <a:defRPr sz="2400" kern="1200">
                <a:solidFill>
                  <a:srgbClr val="0069AA"/>
                </a:solidFill>
                <a:latin typeface="Impact" charset="0"/>
                <a:ea typeface="ＭＳ Ｐゴシック" charset="0"/>
                <a:cs typeface="+mn-cs"/>
              </a:defRPr>
            </a:lvl6pPr>
            <a:lvl7pPr marL="914400" indent="-228600" algn="l" defTabSz="457200" rtl="0" eaLnBrk="1" fontAlgn="base" latinLnBrk="0" hangingPunct="1">
              <a:spcBef>
                <a:spcPct val="0"/>
              </a:spcBef>
              <a:spcAft>
                <a:spcPct val="0"/>
              </a:spcAft>
              <a:buFont typeface="Arial"/>
              <a:buChar char="•"/>
              <a:defRPr sz="2400" kern="1200">
                <a:solidFill>
                  <a:srgbClr val="0069AA"/>
                </a:solidFill>
                <a:latin typeface="Impact" charset="0"/>
                <a:ea typeface="ＭＳ Ｐゴシック" charset="0"/>
                <a:cs typeface="+mn-cs"/>
              </a:defRPr>
            </a:lvl7pPr>
            <a:lvl8pPr marL="1371600" indent="-228600" algn="l" defTabSz="457200" rtl="0" eaLnBrk="1" fontAlgn="base" latinLnBrk="0" hangingPunct="1">
              <a:spcBef>
                <a:spcPct val="0"/>
              </a:spcBef>
              <a:spcAft>
                <a:spcPct val="0"/>
              </a:spcAft>
              <a:buFont typeface="Arial"/>
              <a:buChar char="•"/>
              <a:defRPr sz="2400" kern="1200">
                <a:solidFill>
                  <a:srgbClr val="0069AA"/>
                </a:solidFill>
                <a:latin typeface="Impact" charset="0"/>
                <a:ea typeface="ＭＳ Ｐゴシック" charset="0"/>
                <a:cs typeface="+mn-cs"/>
              </a:defRPr>
            </a:lvl8pPr>
            <a:lvl9pPr marL="1828800" indent="-228600" algn="l" defTabSz="457200" rtl="0" eaLnBrk="1" fontAlgn="base" latinLnBrk="0" hangingPunct="1">
              <a:spcBef>
                <a:spcPct val="0"/>
              </a:spcBef>
              <a:spcAft>
                <a:spcPct val="0"/>
              </a:spcAft>
              <a:buFont typeface="Arial"/>
              <a:buChar char="•"/>
              <a:defRPr sz="2400" kern="1200">
                <a:solidFill>
                  <a:srgbClr val="0069AA"/>
                </a:solidFill>
                <a:latin typeface="Impact" charset="0"/>
                <a:ea typeface="ＭＳ Ｐゴシック" charset="0"/>
                <a:cs typeface="+mn-cs"/>
              </a:defRPr>
            </a:lvl9pPr>
          </a:lstStyle>
          <a:p>
            <a:pPr marL="0" indent="0">
              <a:buNone/>
            </a:pPr>
            <a:r>
              <a:rPr lang="en-AU" sz="1800" dirty="0">
                <a:solidFill>
                  <a:schemeClr val="tx1"/>
                </a:solidFill>
                <a:latin typeface="Arial Narrow" panose="020B0606020202030204" pitchFamily="34" charset="0"/>
              </a:rPr>
              <a:t>Draw a vertical line at the time you change between work/rest or rest/work</a:t>
            </a:r>
          </a:p>
        </p:txBody>
      </p:sp>
      <p:pic>
        <p:nvPicPr>
          <p:cNvPr id="2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1543" y="5013176"/>
            <a:ext cx="5040711" cy="1002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Straight Connector 21"/>
          <p:cNvCxnSpPr/>
          <p:nvPr/>
        </p:nvCxnSpPr>
        <p:spPr>
          <a:xfrm>
            <a:off x="7086468" y="5374918"/>
            <a:ext cx="0" cy="503071"/>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204261" y="6165304"/>
            <a:ext cx="6251619" cy="369332"/>
          </a:xfrm>
          <a:prstGeom prst="rect">
            <a:avLst/>
          </a:prstGeom>
          <a:noFill/>
        </p:spPr>
        <p:txBody>
          <a:bodyPr wrap="square" rtlCol="0">
            <a:spAutoFit/>
          </a:bodyPr>
          <a:lstStyle/>
          <a:p>
            <a:pPr algn="ctr"/>
            <a:r>
              <a:rPr lang="en-AU" b="1" dirty="0">
                <a:solidFill>
                  <a:srgbClr val="C00000"/>
                </a:solidFill>
                <a:latin typeface="Arial Narrow" panose="020B0606020202030204" pitchFamily="34" charset="0"/>
              </a:rPr>
              <a:t>Remember to use only black or blue pen</a:t>
            </a:r>
          </a:p>
        </p:txBody>
      </p:sp>
      <p:sp>
        <p:nvSpPr>
          <p:cNvPr id="24" name="Title 1">
            <a:extLst>
              <a:ext uri="{FF2B5EF4-FFF2-40B4-BE49-F238E27FC236}">
                <a16:creationId xmlns:a16="http://schemas.microsoft.com/office/drawing/2014/main" id="{15B4F21A-87C4-4146-9074-6BD3AE6C81BA}"/>
              </a:ext>
            </a:extLst>
          </p:cNvPr>
          <p:cNvSpPr txBox="1">
            <a:spLocks/>
          </p:cNvSpPr>
          <p:nvPr/>
        </p:nvSpPr>
        <p:spPr>
          <a:xfrm>
            <a:off x="4715272" y="135904"/>
            <a:ext cx="7305922" cy="49006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AU" sz="3600" b="1" dirty="0">
                <a:solidFill>
                  <a:schemeClr val="accent6">
                    <a:lumMod val="50000"/>
                  </a:schemeClr>
                </a:solidFill>
                <a:latin typeface="+mn-lt"/>
              </a:rPr>
              <a:t>FILLING IN YOUR WORK DIARY</a:t>
            </a:r>
          </a:p>
        </p:txBody>
      </p:sp>
    </p:spTree>
    <p:extLst>
      <p:ext uri="{BB962C8B-B14F-4D97-AF65-F5344CB8AC3E}">
        <p14:creationId xmlns:p14="http://schemas.microsoft.com/office/powerpoint/2010/main" val="208019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524000" y="1057590"/>
            <a:ext cx="9144000" cy="4271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2000" b="1" dirty="0">
                <a:solidFill>
                  <a:schemeClr val="accent6">
                    <a:lumMod val="50000"/>
                  </a:schemeClr>
                </a:solidFill>
              </a:rPr>
              <a:t>THE PLACE</a:t>
            </a:r>
            <a:r>
              <a:rPr lang="en-AU" sz="2000" dirty="0">
                <a:solidFill>
                  <a:schemeClr val="accent1">
                    <a:lumMod val="50000"/>
                  </a:schemeClr>
                </a:solidFill>
              </a:rPr>
              <a:t>: </a:t>
            </a:r>
            <a:r>
              <a:rPr lang="en-AU" sz="2000" dirty="0"/>
              <a:t>Write the name of your work and rest change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897" y="1462810"/>
            <a:ext cx="5734207" cy="1651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rot="16200000">
            <a:off x="4484238" y="2372814"/>
            <a:ext cx="1205802" cy="371789"/>
          </a:xfrm>
          <a:prstGeom prst="rect">
            <a:avLst/>
          </a:prstGeom>
          <a:noFill/>
        </p:spPr>
        <p:txBody>
          <a:bodyPr wrap="square" rtlCol="0">
            <a:spAutoFit/>
          </a:bodyPr>
          <a:lstStyle/>
          <a:p>
            <a:r>
              <a:rPr lang="en-AU" dirty="0">
                <a:solidFill>
                  <a:srgbClr val="1A4D93"/>
                </a:solidFill>
                <a:latin typeface="Freehand" panose="02000606080000090004" pitchFamily="2" charset="0"/>
              </a:rPr>
              <a:t>Tottenham</a:t>
            </a:r>
          </a:p>
        </p:txBody>
      </p:sp>
      <p:sp>
        <p:nvSpPr>
          <p:cNvPr id="11" name="Content Placeholder 2"/>
          <p:cNvSpPr txBox="1">
            <a:spLocks/>
          </p:cNvSpPr>
          <p:nvPr/>
        </p:nvSpPr>
        <p:spPr bwMode="auto">
          <a:xfrm>
            <a:off x="1524001" y="3174861"/>
            <a:ext cx="8304963" cy="50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SzPct val="100000"/>
              <a:buFontTx/>
              <a:buBlip>
                <a:blip r:embed="rId4"/>
              </a:buBlip>
              <a:defRPr sz="1800" kern="1200">
                <a:solidFill>
                  <a:schemeClr val="tx1"/>
                </a:solidFill>
                <a:latin typeface="Arial Narrow"/>
                <a:ea typeface="MS PGothic" pitchFamily="34" charset="-128"/>
                <a:cs typeface="Arial Narrow"/>
              </a:defRPr>
            </a:lvl1pPr>
            <a:lvl2pPr marL="742950" indent="-285750" algn="l" defTabSz="457200" rtl="0" eaLnBrk="0" fontAlgn="base" hangingPunct="0">
              <a:spcBef>
                <a:spcPct val="20000"/>
              </a:spcBef>
              <a:spcAft>
                <a:spcPct val="0"/>
              </a:spcAft>
              <a:buSzPct val="100000"/>
              <a:buFont typeface="Wingdings" charset="2"/>
              <a:buChar char="§"/>
              <a:defRPr sz="1800" kern="1200" baseline="0">
                <a:solidFill>
                  <a:schemeClr val="tx1"/>
                </a:solidFill>
                <a:latin typeface="Arial Narrow"/>
                <a:ea typeface="MS PGothic" pitchFamily="34" charset="-128"/>
                <a:cs typeface="Arial Narrow"/>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000" b="1" dirty="0">
                <a:solidFill>
                  <a:schemeClr val="accent6">
                    <a:lumMod val="50000"/>
                  </a:schemeClr>
                </a:solidFill>
                <a:latin typeface="+mn-lt"/>
              </a:rPr>
              <a:t>ODOMETER</a:t>
            </a:r>
            <a:r>
              <a:rPr lang="en-AU" dirty="0">
                <a:solidFill>
                  <a:schemeClr val="accent6">
                    <a:lumMod val="50000"/>
                  </a:schemeClr>
                </a:solidFill>
                <a:latin typeface="+mn-lt"/>
              </a:rPr>
              <a:t>:  </a:t>
            </a:r>
            <a:r>
              <a:rPr lang="en-AU" dirty="0">
                <a:latin typeface="+mn-lt"/>
              </a:rPr>
              <a:t>Record the Odometer reading at the time of you work and rest change</a:t>
            </a:r>
          </a:p>
        </p:txBody>
      </p:sp>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3923" y="3554344"/>
            <a:ext cx="6795041" cy="1123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rot="16200000">
            <a:off x="4668904" y="3916694"/>
            <a:ext cx="1205802" cy="369332"/>
          </a:xfrm>
          <a:prstGeom prst="rect">
            <a:avLst/>
          </a:prstGeom>
          <a:noFill/>
        </p:spPr>
        <p:txBody>
          <a:bodyPr wrap="square" rtlCol="0">
            <a:spAutoFit/>
          </a:bodyPr>
          <a:lstStyle/>
          <a:p>
            <a:r>
              <a:rPr lang="en-AU" dirty="0">
                <a:solidFill>
                  <a:srgbClr val="1A4D93"/>
                </a:solidFill>
                <a:latin typeface="Freehand" panose="02000606080000090004" pitchFamily="2" charset="0"/>
              </a:rPr>
              <a:t>518,206</a:t>
            </a:r>
          </a:p>
        </p:txBody>
      </p:sp>
      <p:sp>
        <p:nvSpPr>
          <p:cNvPr id="14" name="Content Placeholder 2"/>
          <p:cNvSpPr txBox="1">
            <a:spLocks/>
          </p:cNvSpPr>
          <p:nvPr/>
        </p:nvSpPr>
        <p:spPr bwMode="auto">
          <a:xfrm>
            <a:off x="1558306" y="4907569"/>
            <a:ext cx="8540777" cy="50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SzPct val="100000"/>
              <a:buFontTx/>
              <a:buBlip>
                <a:blip r:embed="rId4"/>
              </a:buBlip>
              <a:defRPr sz="1800" kern="1200">
                <a:solidFill>
                  <a:schemeClr val="tx1"/>
                </a:solidFill>
                <a:latin typeface="Arial Narrow"/>
                <a:ea typeface="MS PGothic" pitchFamily="34" charset="-128"/>
                <a:cs typeface="Arial Narrow"/>
              </a:defRPr>
            </a:lvl1pPr>
            <a:lvl2pPr marL="742950" indent="-285750" algn="l" defTabSz="457200" rtl="0" eaLnBrk="0" fontAlgn="base" hangingPunct="0">
              <a:spcBef>
                <a:spcPct val="20000"/>
              </a:spcBef>
              <a:spcAft>
                <a:spcPct val="0"/>
              </a:spcAft>
              <a:buSzPct val="100000"/>
              <a:buFont typeface="Wingdings" charset="2"/>
              <a:buChar char="§"/>
              <a:defRPr sz="1800" kern="1200" baseline="0">
                <a:solidFill>
                  <a:schemeClr val="tx1"/>
                </a:solidFill>
                <a:latin typeface="Arial Narrow"/>
                <a:ea typeface="MS PGothic" pitchFamily="34" charset="-128"/>
                <a:cs typeface="Arial Narrow"/>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000" b="1" dirty="0">
                <a:solidFill>
                  <a:schemeClr val="accent6">
                    <a:lumMod val="50000"/>
                  </a:schemeClr>
                </a:solidFill>
                <a:latin typeface="+mn-lt"/>
              </a:rPr>
              <a:t>TWO UP</a:t>
            </a:r>
            <a:r>
              <a:rPr lang="en-AU" dirty="0">
                <a:solidFill>
                  <a:schemeClr val="accent6">
                    <a:lumMod val="50000"/>
                  </a:schemeClr>
                </a:solidFill>
                <a:latin typeface="+mn-lt"/>
              </a:rPr>
              <a:t>: </a:t>
            </a:r>
            <a:r>
              <a:rPr lang="en-AU" sz="2000" dirty="0">
                <a:latin typeface="+mn-lt"/>
              </a:rPr>
              <a:t>If your doing two-up, you must draw a straight line through the two-up row for all the time you are working or resting while in the two-up arrangement.  </a:t>
            </a:r>
            <a:endParaRPr lang="en-AU" dirty="0">
              <a:latin typeface="+mn-lt"/>
            </a:endParaRPr>
          </a:p>
        </p:txBody>
      </p:sp>
      <p:pic>
        <p:nvPicPr>
          <p:cNvPr id="1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2524" y="5720826"/>
            <a:ext cx="6226950" cy="581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Connector 15"/>
          <p:cNvCxnSpPr/>
          <p:nvPr/>
        </p:nvCxnSpPr>
        <p:spPr>
          <a:xfrm>
            <a:off x="5676481" y="5876630"/>
            <a:ext cx="2660244" cy="40194"/>
          </a:xfrm>
          <a:prstGeom prst="line">
            <a:avLst/>
          </a:prstGeom>
          <a:ln w="41275"/>
        </p:spPr>
        <p:style>
          <a:lnRef idx="2">
            <a:schemeClr val="accent1"/>
          </a:lnRef>
          <a:fillRef idx="0">
            <a:schemeClr val="accent1"/>
          </a:fillRef>
          <a:effectRef idx="1">
            <a:schemeClr val="accent1"/>
          </a:effectRef>
          <a:fontRef idx="minor">
            <a:schemeClr val="tx1"/>
          </a:fontRef>
        </p:style>
      </p:cxnSp>
      <p:sp>
        <p:nvSpPr>
          <p:cNvPr id="18" name="Title 1">
            <a:extLst>
              <a:ext uri="{FF2B5EF4-FFF2-40B4-BE49-F238E27FC236}">
                <a16:creationId xmlns:a16="http://schemas.microsoft.com/office/drawing/2014/main" id="{2BDACDED-1563-4E5A-A3B8-A8A366198B3F}"/>
              </a:ext>
            </a:extLst>
          </p:cNvPr>
          <p:cNvSpPr txBox="1">
            <a:spLocks/>
          </p:cNvSpPr>
          <p:nvPr/>
        </p:nvSpPr>
        <p:spPr>
          <a:xfrm>
            <a:off x="4569444" y="96502"/>
            <a:ext cx="7305922" cy="49006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AU" sz="3600" b="1" dirty="0">
                <a:solidFill>
                  <a:schemeClr val="accent6">
                    <a:lumMod val="50000"/>
                  </a:schemeClr>
                </a:solidFill>
                <a:latin typeface="+mn-lt"/>
              </a:rPr>
              <a:t>FILLING IN YOUR WORK DIARY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txBox="1">
            <a:spLocks/>
          </p:cNvSpPr>
          <p:nvPr/>
        </p:nvSpPr>
        <p:spPr>
          <a:xfrm>
            <a:off x="1531507" y="1010289"/>
            <a:ext cx="8784976" cy="124348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2000" b="1" dirty="0">
                <a:solidFill>
                  <a:schemeClr val="accent6">
                    <a:lumMod val="50000"/>
                  </a:schemeClr>
                </a:solidFill>
              </a:rPr>
              <a:t>VEHICLE / NUMBER PLATE CHANGE</a:t>
            </a:r>
            <a:r>
              <a:rPr lang="en-AU" sz="2000" dirty="0">
                <a:solidFill>
                  <a:schemeClr val="accent6">
                    <a:lumMod val="50000"/>
                  </a:schemeClr>
                </a:solidFill>
              </a:rPr>
              <a:t>:  </a:t>
            </a:r>
            <a:r>
              <a:rPr lang="en-AU" sz="2000" dirty="0"/>
              <a:t>If you change vehicles during the day, you must write the new vehicle’s number plate and the time you changed in the comments line. Instead of writing the time you can write the new vehicle’s number plate above the time of the change in the comments line. </a:t>
            </a:r>
            <a:endParaRPr lang="en-AU" sz="1800" dirty="0"/>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219" y="2298227"/>
            <a:ext cx="4761035" cy="870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6023993" y="2420250"/>
            <a:ext cx="2115287" cy="369332"/>
          </a:xfrm>
          <a:prstGeom prst="rect">
            <a:avLst/>
          </a:prstGeom>
          <a:noFill/>
        </p:spPr>
        <p:txBody>
          <a:bodyPr wrap="square" rtlCol="0">
            <a:spAutoFit/>
          </a:bodyPr>
          <a:lstStyle/>
          <a:p>
            <a:r>
              <a:rPr lang="en-AU" b="1" dirty="0">
                <a:solidFill>
                  <a:srgbClr val="1A4D93"/>
                </a:solidFill>
                <a:latin typeface="Freehand" panose="02000606080000090004" pitchFamily="2" charset="0"/>
              </a:rPr>
              <a:t>2 pm XS02IG</a:t>
            </a:r>
          </a:p>
        </p:txBody>
      </p:sp>
      <p:sp>
        <p:nvSpPr>
          <p:cNvPr id="21" name="Content Placeholder 2"/>
          <p:cNvSpPr txBox="1">
            <a:spLocks/>
          </p:cNvSpPr>
          <p:nvPr/>
        </p:nvSpPr>
        <p:spPr bwMode="auto">
          <a:xfrm>
            <a:off x="1548912" y="3230860"/>
            <a:ext cx="10291635" cy="124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SzPct val="100000"/>
              <a:buFontTx/>
              <a:buBlip>
                <a:blip r:embed="rId4"/>
              </a:buBlip>
              <a:defRPr sz="1800" kern="1200">
                <a:solidFill>
                  <a:schemeClr val="tx1"/>
                </a:solidFill>
                <a:latin typeface="Arial Narrow"/>
                <a:ea typeface="MS PGothic" pitchFamily="34" charset="-128"/>
                <a:cs typeface="Arial Narrow"/>
              </a:defRPr>
            </a:lvl1pPr>
            <a:lvl2pPr marL="742950" indent="-285750" algn="l" defTabSz="457200" rtl="0" eaLnBrk="0" fontAlgn="base" hangingPunct="0">
              <a:spcBef>
                <a:spcPct val="20000"/>
              </a:spcBef>
              <a:spcAft>
                <a:spcPct val="0"/>
              </a:spcAft>
              <a:buSzPct val="100000"/>
              <a:buFont typeface="Wingdings" charset="2"/>
              <a:buChar char="§"/>
              <a:defRPr sz="1800" kern="1200" baseline="0">
                <a:solidFill>
                  <a:schemeClr val="tx1"/>
                </a:solidFill>
                <a:latin typeface="Arial Narrow"/>
                <a:ea typeface="MS PGothic" pitchFamily="34" charset="-128"/>
                <a:cs typeface="Arial Narrow"/>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000" b="1" dirty="0">
                <a:solidFill>
                  <a:schemeClr val="accent6">
                    <a:lumMod val="50000"/>
                  </a:schemeClr>
                </a:solidFill>
                <a:latin typeface="+mn-lt"/>
              </a:rPr>
              <a:t>TOTAL REST AND SIGN</a:t>
            </a:r>
          </a:p>
          <a:p>
            <a:pPr marL="0" indent="0">
              <a:buNone/>
            </a:pPr>
            <a:r>
              <a:rPr lang="en-AU" dirty="0">
                <a:latin typeface="+mn-lt"/>
              </a:rPr>
              <a:t>Just before finishing work for the day, or the first time you use your diary on the following work day, you must sign and record the total work and rest hours on the daily sheet.</a:t>
            </a:r>
          </a:p>
        </p:txBody>
      </p:sp>
      <p:pic>
        <p:nvPicPr>
          <p:cNvPr id="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576" y="4474345"/>
            <a:ext cx="4013818" cy="131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2646216" y="5100481"/>
            <a:ext cx="2115287" cy="369332"/>
          </a:xfrm>
          <a:prstGeom prst="rect">
            <a:avLst/>
          </a:prstGeom>
          <a:noFill/>
        </p:spPr>
        <p:txBody>
          <a:bodyPr wrap="square" rtlCol="0">
            <a:spAutoFit/>
          </a:bodyPr>
          <a:lstStyle/>
          <a:p>
            <a:r>
              <a:rPr lang="en-AU" dirty="0">
                <a:solidFill>
                  <a:srgbClr val="1A4D93"/>
                </a:solidFill>
                <a:latin typeface="Forte" panose="03060902040502070203" pitchFamily="66" charset="0"/>
              </a:rPr>
              <a:t>Samrat Singh</a:t>
            </a:r>
          </a:p>
        </p:txBody>
      </p:sp>
      <p:pic>
        <p:nvPicPr>
          <p:cNvPr id="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9919" y="4722725"/>
            <a:ext cx="1939334" cy="199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8867977" y="5315235"/>
            <a:ext cx="677808" cy="369332"/>
          </a:xfrm>
          <a:prstGeom prst="rect">
            <a:avLst/>
          </a:prstGeom>
          <a:noFill/>
        </p:spPr>
        <p:txBody>
          <a:bodyPr wrap="square" rtlCol="0">
            <a:spAutoFit/>
          </a:bodyPr>
          <a:lstStyle/>
          <a:p>
            <a:r>
              <a:rPr lang="en-AU" b="1" dirty="0">
                <a:latin typeface="Freehand" panose="02000606080000090004" pitchFamily="2" charset="0"/>
              </a:rPr>
              <a:t>10</a:t>
            </a:r>
          </a:p>
        </p:txBody>
      </p:sp>
      <p:sp>
        <p:nvSpPr>
          <p:cNvPr id="26" name="TextBox 25"/>
          <p:cNvSpPr txBox="1"/>
          <p:nvPr/>
        </p:nvSpPr>
        <p:spPr>
          <a:xfrm>
            <a:off x="8757834" y="6018949"/>
            <a:ext cx="677808" cy="369332"/>
          </a:xfrm>
          <a:prstGeom prst="rect">
            <a:avLst/>
          </a:prstGeom>
          <a:noFill/>
        </p:spPr>
        <p:txBody>
          <a:bodyPr wrap="square" rtlCol="0">
            <a:spAutoFit/>
          </a:bodyPr>
          <a:lstStyle/>
          <a:p>
            <a:r>
              <a:rPr lang="en-AU" dirty="0">
                <a:latin typeface="Freehand" panose="02000606080000090004" pitchFamily="2" charset="0"/>
              </a:rPr>
              <a:t>14</a:t>
            </a:r>
          </a:p>
        </p:txBody>
      </p:sp>
      <p:sp>
        <p:nvSpPr>
          <p:cNvPr id="14" name="Title 1">
            <a:extLst>
              <a:ext uri="{FF2B5EF4-FFF2-40B4-BE49-F238E27FC236}">
                <a16:creationId xmlns:a16="http://schemas.microsoft.com/office/drawing/2014/main" id="{364CE7EC-2DFC-435C-9D24-D7191BACDE57}"/>
              </a:ext>
            </a:extLst>
          </p:cNvPr>
          <p:cNvSpPr txBox="1">
            <a:spLocks/>
          </p:cNvSpPr>
          <p:nvPr/>
        </p:nvSpPr>
        <p:spPr>
          <a:xfrm>
            <a:off x="3362079" y="224686"/>
            <a:ext cx="7305922" cy="49006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AU" sz="3200" b="1" dirty="0">
                <a:solidFill>
                  <a:schemeClr val="accent6">
                    <a:lumMod val="50000"/>
                  </a:schemeClr>
                </a:solidFill>
                <a:latin typeface="+mn-lt"/>
              </a:rPr>
              <a:t>FILLING IN YOUR WORK DIARY</a:t>
            </a:r>
          </a:p>
        </p:txBody>
      </p:sp>
    </p:spTree>
    <p:extLst>
      <p:ext uri="{BB962C8B-B14F-4D97-AF65-F5344CB8AC3E}">
        <p14:creationId xmlns:p14="http://schemas.microsoft.com/office/powerpoint/2010/main" val="77028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524000" y="746173"/>
            <a:ext cx="9037054" cy="2378178"/>
          </a:xfrm>
          <a:prstGeom prst="rect">
            <a:avLst/>
          </a:prstGeom>
        </p:spPr>
        <p:txBody>
          <a:bodyPr>
            <a:normAutofit/>
          </a:bodyPr>
          <a:lstStyle/>
          <a:p>
            <a:pPr marL="342900" indent="-342900">
              <a:spcBef>
                <a:spcPct val="20000"/>
              </a:spcBef>
              <a:defRPr/>
            </a:pPr>
            <a:r>
              <a:rPr lang="en-AU" b="1" dirty="0">
                <a:solidFill>
                  <a:schemeClr val="accent6">
                    <a:lumMod val="50000"/>
                  </a:schemeClr>
                </a:solidFill>
              </a:rPr>
              <a:t>CARRYING A WORK DIARY:  </a:t>
            </a:r>
            <a:r>
              <a:rPr lang="en-AU" dirty="0"/>
              <a:t>Driver must carry a work diary if a driver:</a:t>
            </a:r>
          </a:p>
          <a:p>
            <a:pPr marL="800100" lvl="1" indent="-342900">
              <a:spcBef>
                <a:spcPct val="20000"/>
              </a:spcBef>
              <a:buFont typeface="+mj-lt"/>
              <a:buAutoNum type="alphaLcPeriod"/>
              <a:defRPr/>
            </a:pPr>
            <a:r>
              <a:rPr lang="en-AU" sz="2000" dirty="0"/>
              <a:t>is engaged in 100+ km work; or</a:t>
            </a:r>
          </a:p>
          <a:p>
            <a:pPr marL="800100" lvl="1" indent="-342900">
              <a:spcBef>
                <a:spcPct val="20000"/>
              </a:spcBef>
              <a:buFont typeface="+mj-lt"/>
              <a:buAutoNum type="alphaLcPeriod"/>
              <a:defRPr/>
            </a:pPr>
            <a:r>
              <a:rPr lang="en-AU" sz="2000" dirty="0"/>
              <a:t>was engaged in 100+ km work in the last 28 days; or</a:t>
            </a:r>
          </a:p>
          <a:p>
            <a:pPr marL="800100" lvl="1" indent="-342900">
              <a:spcBef>
                <a:spcPct val="20000"/>
              </a:spcBef>
              <a:buFont typeface="+mj-lt"/>
              <a:buAutoNum type="alphaLcPeriod"/>
              <a:defRPr/>
            </a:pPr>
            <a:r>
              <a:rPr lang="en-AU" sz="2000" dirty="0"/>
              <a:t>is driving under BFM or AFM hours; or</a:t>
            </a:r>
          </a:p>
          <a:p>
            <a:pPr marL="800100" lvl="1" indent="-342900">
              <a:spcBef>
                <a:spcPct val="20000"/>
              </a:spcBef>
              <a:buFont typeface="+mj-lt"/>
              <a:buAutoNum type="alphaLcPeriod"/>
              <a:defRPr/>
            </a:pPr>
            <a:r>
              <a:rPr lang="en-AU" sz="2000" dirty="0"/>
              <a:t>was driving under BFM or AFM hours in the last 28 days.</a:t>
            </a:r>
          </a:p>
        </p:txBody>
      </p:sp>
      <p:sp>
        <p:nvSpPr>
          <p:cNvPr id="5" name="Content Placeholder 4"/>
          <p:cNvSpPr txBox="1">
            <a:spLocks/>
          </p:cNvSpPr>
          <p:nvPr/>
        </p:nvSpPr>
        <p:spPr bwMode="auto">
          <a:xfrm>
            <a:off x="1601730" y="3100033"/>
            <a:ext cx="9038170" cy="221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SzPct val="100000"/>
              <a:buFontTx/>
              <a:buBlip>
                <a:blip r:embed="rId3"/>
              </a:buBlip>
              <a:defRPr sz="1800" kern="1200">
                <a:solidFill>
                  <a:schemeClr val="tx1"/>
                </a:solidFill>
                <a:latin typeface="Arial Narrow"/>
                <a:ea typeface="MS PGothic" pitchFamily="34" charset="-128"/>
                <a:cs typeface="Arial Narrow"/>
              </a:defRPr>
            </a:lvl1pPr>
            <a:lvl2pPr marL="742950" indent="-285750" algn="l" defTabSz="457200" rtl="0" eaLnBrk="0" fontAlgn="base" hangingPunct="0">
              <a:spcBef>
                <a:spcPct val="20000"/>
              </a:spcBef>
              <a:spcAft>
                <a:spcPct val="0"/>
              </a:spcAft>
              <a:buSzPct val="100000"/>
              <a:buFont typeface="Wingdings" charset="2"/>
              <a:buChar char="§"/>
              <a:defRPr sz="1800" kern="1200" baseline="0">
                <a:solidFill>
                  <a:schemeClr val="tx1"/>
                </a:solidFill>
                <a:latin typeface="Arial Narrow"/>
                <a:ea typeface="MS PGothic" pitchFamily="34" charset="-128"/>
                <a:cs typeface="Arial Narrow"/>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altLang="en-US" b="1" dirty="0">
                <a:solidFill>
                  <a:schemeClr val="accent6">
                    <a:lumMod val="50000"/>
                  </a:schemeClr>
                </a:solidFill>
                <a:latin typeface="+mn-lt"/>
                <a:cs typeface="Arial Narrow" pitchFamily="34" charset="0"/>
              </a:rPr>
              <a:t>RULES: </a:t>
            </a:r>
            <a:r>
              <a:rPr lang="en-AU" altLang="en-US" dirty="0">
                <a:latin typeface="+mn-lt"/>
                <a:cs typeface="Arial Narrow" pitchFamily="34" charset="0"/>
              </a:rPr>
              <a:t>You must not:</a:t>
            </a:r>
          </a:p>
          <a:p>
            <a:pPr>
              <a:buFont typeface="Arial" panose="020B0604020202020204" pitchFamily="34" charset="0"/>
              <a:buChar char="•"/>
            </a:pPr>
            <a:r>
              <a:rPr lang="en-AU" altLang="en-US" dirty="0">
                <a:latin typeface="+mn-lt"/>
                <a:cs typeface="Arial Narrow" pitchFamily="34" charset="0"/>
              </a:rPr>
              <a:t>record information in a work diary that you know, or ought to know, is false or misleading</a:t>
            </a:r>
          </a:p>
          <a:p>
            <a:pPr>
              <a:buFont typeface="Arial" panose="020B0604020202020204" pitchFamily="34" charset="0"/>
              <a:buChar char="•"/>
            </a:pPr>
            <a:r>
              <a:rPr lang="en-AU" altLang="en-US" dirty="0">
                <a:latin typeface="+mn-lt"/>
                <a:cs typeface="Arial Narrow" pitchFamily="34" charset="0"/>
              </a:rPr>
              <a:t>Record information for the same period in more than one work diary</a:t>
            </a:r>
          </a:p>
          <a:p>
            <a:pPr>
              <a:buFont typeface="Arial" panose="020B0604020202020204" pitchFamily="34" charset="0"/>
              <a:buChar char="•"/>
            </a:pPr>
            <a:r>
              <a:rPr lang="en-AU" altLang="en-US" dirty="0">
                <a:latin typeface="+mn-lt"/>
                <a:cs typeface="Arial Narrow" pitchFamily="34" charset="0"/>
              </a:rPr>
              <a:t>Deface or change a work record you know, or ought to know, is correct</a:t>
            </a:r>
          </a:p>
          <a:p>
            <a:pPr>
              <a:buFont typeface="Arial" panose="020B0604020202020204" pitchFamily="34" charset="0"/>
              <a:buChar char="•"/>
            </a:pPr>
            <a:r>
              <a:rPr lang="en-AU" altLang="en-US" dirty="0">
                <a:latin typeface="+mn-lt"/>
                <a:cs typeface="Arial Narrow" pitchFamily="34" charset="0"/>
              </a:rPr>
              <a:t>Pretend you have made a work diary record or made any entry in a work diary record when this is not the case</a:t>
            </a:r>
          </a:p>
          <a:p>
            <a:pPr>
              <a:buFont typeface="Arial" panose="020B0604020202020204" pitchFamily="34" charset="0"/>
              <a:buChar char="•"/>
            </a:pPr>
            <a:r>
              <a:rPr lang="en-AU" altLang="en-US" dirty="0">
                <a:latin typeface="+mn-lt"/>
                <a:cs typeface="Arial Narrow" pitchFamily="34" charset="0"/>
              </a:rPr>
              <a:t>Make an entry in someone else’s work record (unless two up) </a:t>
            </a:r>
          </a:p>
          <a:p>
            <a:pPr>
              <a:buFont typeface="Arial" panose="020B0604020202020204" pitchFamily="34" charset="0"/>
              <a:buChar char="•"/>
            </a:pPr>
            <a:r>
              <a:rPr lang="en-AU" altLang="en-US" dirty="0">
                <a:latin typeface="+mn-lt"/>
                <a:cs typeface="Arial Narrow" pitchFamily="34" charset="0"/>
              </a:rPr>
              <a:t>Destroy a work record before the end of the period for which it is required to be kept </a:t>
            </a:r>
          </a:p>
          <a:p>
            <a:pPr>
              <a:buFont typeface="Arial" panose="020B0604020202020204" pitchFamily="34" charset="0"/>
              <a:buChar char="•"/>
            </a:pPr>
            <a:r>
              <a:rPr lang="en-AU" altLang="en-US" dirty="0">
                <a:latin typeface="+mn-lt"/>
                <a:cs typeface="Arial Narrow" pitchFamily="34" charset="0"/>
              </a:rPr>
              <a:t>Abbreviations are acceptable provided it is likely to be understood by a person reviewing the work diary (</a:t>
            </a:r>
            <a:r>
              <a:rPr lang="en-AU" altLang="en-US" dirty="0" err="1">
                <a:latin typeface="+mn-lt"/>
                <a:cs typeface="Arial Narrow" pitchFamily="34" charset="0"/>
              </a:rPr>
              <a:t>eg</a:t>
            </a:r>
            <a:r>
              <a:rPr lang="en-AU" altLang="en-US" dirty="0">
                <a:latin typeface="+mn-lt"/>
                <a:cs typeface="Arial Narrow" pitchFamily="34" charset="0"/>
              </a:rPr>
              <a:t> Nationally recognised abbreviations WA, SA, Vic etc</a:t>
            </a:r>
            <a:r>
              <a:rPr lang="en-AU" altLang="en-US" dirty="0">
                <a:solidFill>
                  <a:srgbClr val="FF0000"/>
                </a:solidFill>
                <a:latin typeface="+mn-lt"/>
                <a:cs typeface="Arial Narrow" pitchFamily="34" charset="0"/>
              </a:rPr>
              <a:t>)</a:t>
            </a:r>
          </a:p>
          <a:p>
            <a:pPr marL="361950" indent="-361950"/>
            <a:endParaRPr lang="en-US" altLang="en-US" dirty="0">
              <a:latin typeface="Arial Narrow" pitchFamily="34" charset="0"/>
              <a:cs typeface="Arial Narrow" pitchFamily="34" charset="0"/>
            </a:endParaRPr>
          </a:p>
        </p:txBody>
      </p:sp>
      <p:sp>
        <p:nvSpPr>
          <p:cNvPr id="8" name="Title 1"/>
          <p:cNvSpPr txBox="1">
            <a:spLocks/>
          </p:cNvSpPr>
          <p:nvPr/>
        </p:nvSpPr>
        <p:spPr>
          <a:xfrm>
            <a:off x="2063552" y="32048"/>
            <a:ext cx="8530058" cy="49006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AU" sz="3200" b="1" dirty="0">
                <a:solidFill>
                  <a:schemeClr val="accent6">
                    <a:lumMod val="50000"/>
                  </a:schemeClr>
                </a:solidFill>
                <a:latin typeface="+mn-lt"/>
              </a:rPr>
              <a:t>CARRYING A WORK DIARY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5199" y="1031074"/>
            <a:ext cx="10902042" cy="5324535"/>
          </a:xfrm>
          <a:prstGeom prst="rect">
            <a:avLst/>
          </a:prstGeom>
        </p:spPr>
        <p:txBody>
          <a:bodyPr wrap="square">
            <a:spAutoFit/>
          </a:bodyPr>
          <a:lstStyle/>
          <a:p>
            <a:r>
              <a:rPr lang="en-AU" sz="2000" b="1" dirty="0">
                <a:solidFill>
                  <a:schemeClr val="accent6">
                    <a:lumMod val="50000"/>
                  </a:schemeClr>
                </a:solidFill>
              </a:rPr>
              <a:t>TIME IS COUNTED IN 15 MINUTE BLOCKS</a:t>
            </a:r>
          </a:p>
          <a:p>
            <a:r>
              <a:rPr lang="en-AU" sz="2000" dirty="0"/>
              <a:t>NHVL requires that all periods of time must be counted in 15-minute blocks.</a:t>
            </a:r>
          </a:p>
          <a:p>
            <a:endParaRPr lang="en-AU" sz="2000" dirty="0"/>
          </a:p>
          <a:p>
            <a:endParaRPr lang="en-AU" sz="2000" dirty="0"/>
          </a:p>
          <a:p>
            <a:r>
              <a:rPr lang="en-AU" sz="2000" b="1" dirty="0">
                <a:solidFill>
                  <a:schemeClr val="accent6">
                    <a:lumMod val="50000"/>
                  </a:schemeClr>
                </a:solidFill>
              </a:rPr>
              <a:t>WORK TIME IS ROUNDED UP</a:t>
            </a:r>
          </a:p>
          <a:p>
            <a:r>
              <a:rPr lang="en-AU" sz="2000" dirty="0"/>
              <a:t>Work time limits are maximum limits, so work time is always rounded up to the next 15-minute interval.  For example:</a:t>
            </a:r>
          </a:p>
          <a:p>
            <a:pPr marL="800100" lvl="1" indent="-342900">
              <a:buFont typeface="Wingdings" panose="05000000000000000000" pitchFamily="2" charset="2"/>
              <a:buChar char="ü"/>
            </a:pPr>
            <a:r>
              <a:rPr lang="en-AU" sz="2000" dirty="0"/>
              <a:t>40 minutes work is counted as 45 minutes of work time.</a:t>
            </a:r>
          </a:p>
          <a:p>
            <a:pPr marL="800100" lvl="1" indent="-342900">
              <a:buFont typeface="Wingdings" panose="05000000000000000000" pitchFamily="2" charset="2"/>
              <a:buChar char="ü"/>
            </a:pPr>
            <a:r>
              <a:rPr lang="en-AU" sz="2000" dirty="0"/>
              <a:t>Two hours and 21 minutes work is counted as two hours and 30 minutes of work time.</a:t>
            </a:r>
          </a:p>
          <a:p>
            <a:pPr marL="800100" lvl="1" indent="-342900">
              <a:buFont typeface="Wingdings" panose="05000000000000000000" pitchFamily="2" charset="2"/>
              <a:buChar char="ü"/>
            </a:pPr>
            <a:r>
              <a:rPr lang="en-AU" sz="2000" dirty="0"/>
              <a:t>2 minutes work is counted as 15 minutes</a:t>
            </a:r>
          </a:p>
          <a:p>
            <a:endParaRPr lang="en-AU" sz="2000" b="1" dirty="0"/>
          </a:p>
          <a:p>
            <a:endParaRPr lang="en-AU" sz="2000" b="1" dirty="0">
              <a:solidFill>
                <a:schemeClr val="accent6">
                  <a:lumMod val="50000"/>
                </a:schemeClr>
              </a:solidFill>
            </a:endParaRPr>
          </a:p>
          <a:p>
            <a:r>
              <a:rPr lang="en-AU" sz="2000" b="1" dirty="0">
                <a:solidFill>
                  <a:schemeClr val="accent6">
                    <a:lumMod val="50000"/>
                  </a:schemeClr>
                </a:solidFill>
              </a:rPr>
              <a:t>REST TIME IS ROUNDED DOWN</a:t>
            </a:r>
          </a:p>
          <a:p>
            <a:r>
              <a:rPr lang="en-AU" sz="2000" dirty="0"/>
              <a:t>Rest time limits are minimum limits, so rest time is always rounded down to the next 15-minute interval. </a:t>
            </a:r>
            <a:r>
              <a:rPr lang="en-AU" sz="2000" dirty="0" err="1"/>
              <a:t>Eg</a:t>
            </a:r>
            <a:r>
              <a:rPr lang="en-AU" sz="2000" dirty="0"/>
              <a:t>: </a:t>
            </a:r>
          </a:p>
          <a:p>
            <a:pPr marL="800100" lvl="1" indent="-342900">
              <a:buFont typeface="Wingdings" panose="05000000000000000000" pitchFamily="2" charset="2"/>
              <a:buChar char="ü"/>
            </a:pPr>
            <a:r>
              <a:rPr lang="en-AU" sz="2000" dirty="0"/>
              <a:t>12 minutes rest does not count as rest time.</a:t>
            </a:r>
          </a:p>
          <a:p>
            <a:pPr marL="800100" lvl="1" indent="-342900">
              <a:buFont typeface="Wingdings" panose="05000000000000000000" pitchFamily="2" charset="2"/>
              <a:buChar char="ü"/>
            </a:pPr>
            <a:r>
              <a:rPr lang="en-AU" sz="2000" dirty="0"/>
              <a:t>40 minutes rest is counted as 30 minutes. </a:t>
            </a:r>
          </a:p>
        </p:txBody>
      </p:sp>
      <p:sp>
        <p:nvSpPr>
          <p:cNvPr id="6" name="Title 1">
            <a:extLst>
              <a:ext uri="{FF2B5EF4-FFF2-40B4-BE49-F238E27FC236}">
                <a16:creationId xmlns:a16="http://schemas.microsoft.com/office/drawing/2014/main" id="{F8087C97-1AEA-46B4-B8B3-D087CBBAA389}"/>
              </a:ext>
            </a:extLst>
          </p:cNvPr>
          <p:cNvSpPr txBox="1">
            <a:spLocks/>
          </p:cNvSpPr>
          <p:nvPr/>
        </p:nvSpPr>
        <p:spPr>
          <a:xfrm>
            <a:off x="4148741" y="194615"/>
            <a:ext cx="7305922" cy="490066"/>
          </a:xfrm>
          <a:prstGeom prst="rect">
            <a:avLst/>
          </a:prstGeom>
        </p:spPr>
        <p:txBody>
          <a:bodyPr>
            <a:noAutofit/>
          </a:bodyPr>
          <a:lstStyle>
            <a:lvl1pPr algn="r" defTabSz="914364" rtl="0" eaLnBrk="1" latinLnBrk="0" hangingPunct="1">
              <a:lnSpc>
                <a:spcPct val="90000"/>
              </a:lnSpc>
              <a:spcBef>
                <a:spcPct val="0"/>
              </a:spcBef>
              <a:buNone/>
              <a:defRPr sz="3200" b="1" kern="1200">
                <a:solidFill>
                  <a:srgbClr val="666633"/>
                </a:solidFill>
                <a:latin typeface="Arial Narrow" panose="020B0606020202030204" pitchFamily="34" charset="0"/>
                <a:ea typeface="+mj-ea"/>
                <a:cs typeface="Arial" panose="020B0604020202020204" pitchFamily="34" charset="0"/>
              </a:defRPr>
            </a:lvl1pPr>
          </a:lstStyle>
          <a:p>
            <a:r>
              <a:rPr lang="en-AU" sz="3600" dirty="0">
                <a:solidFill>
                  <a:schemeClr val="accent6">
                    <a:lumMod val="50000"/>
                  </a:schemeClr>
                </a:solidFill>
                <a:latin typeface="+mn-lt"/>
              </a:rPr>
              <a:t>RECORDING TIME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340768"/>
            <a:ext cx="9144000" cy="4832092"/>
          </a:xfrm>
          <a:prstGeom prst="rect">
            <a:avLst/>
          </a:prstGeom>
        </p:spPr>
        <p:txBody>
          <a:bodyPr wrap="square">
            <a:spAutoFit/>
          </a:bodyPr>
          <a:lstStyle/>
          <a:p>
            <a:r>
              <a:rPr lang="en-AU" sz="2200" dirty="0"/>
              <a:t>A driver must keep an accurate work record in their possession. Severe penalties apply to drivers who:</a:t>
            </a:r>
          </a:p>
          <a:p>
            <a:pPr marL="342900" indent="-342900">
              <a:buFont typeface="Arial" panose="020B0604020202020204" pitchFamily="34" charset="0"/>
              <a:buChar char="•"/>
            </a:pPr>
            <a:r>
              <a:rPr lang="en-AU" sz="2200" dirty="0"/>
              <a:t>Record information in a work diary that they know, or ought to know, is false or misleading.</a:t>
            </a:r>
          </a:p>
          <a:p>
            <a:pPr marL="342900" indent="-342900">
              <a:buFont typeface="Arial" panose="020B0604020202020204" pitchFamily="34" charset="0"/>
              <a:buChar char="•"/>
            </a:pPr>
            <a:r>
              <a:rPr lang="en-AU" sz="2200" dirty="0"/>
              <a:t>Have more than one written work diary (other than a filled-up work diary).</a:t>
            </a:r>
          </a:p>
          <a:p>
            <a:pPr marL="342900" indent="-342900">
              <a:buFont typeface="Arial" panose="020B0604020202020204" pitchFamily="34" charset="0"/>
              <a:buChar char="•"/>
            </a:pPr>
            <a:r>
              <a:rPr lang="en-AU" sz="2200" dirty="0"/>
              <a:t>Record information for the same period in more than one work diary.</a:t>
            </a:r>
          </a:p>
          <a:p>
            <a:pPr marL="342900" indent="-342900">
              <a:buFont typeface="Arial" panose="020B0604020202020204" pitchFamily="34" charset="0"/>
              <a:buChar char="•"/>
            </a:pPr>
            <a:r>
              <a:rPr lang="en-AU" sz="2200" dirty="0"/>
              <a:t>Deface or change a work record they know, or ought to know, is correct.</a:t>
            </a:r>
          </a:p>
          <a:p>
            <a:pPr marL="342900" indent="-342900">
              <a:buFont typeface="Arial" panose="020B0604020202020204" pitchFamily="34" charset="0"/>
              <a:buChar char="•"/>
            </a:pPr>
            <a:r>
              <a:rPr lang="en-AU" sz="2200" dirty="0"/>
              <a:t>Pretend they have made a work record or made an entry in a work record when this is not the case.</a:t>
            </a:r>
          </a:p>
          <a:p>
            <a:pPr marL="342900" indent="-342900">
              <a:buFont typeface="Arial" panose="020B0604020202020204" pitchFamily="34" charset="0"/>
              <a:buChar char="•"/>
            </a:pPr>
            <a:r>
              <a:rPr lang="en-AU" sz="2200" dirty="0"/>
              <a:t>Make an entry in someone else’s work record (unless otherwise permitted, e.g. a police officer</a:t>
            </a:r>
          </a:p>
          <a:p>
            <a:pPr marL="342900" indent="-342900">
              <a:buFont typeface="Arial" panose="020B0604020202020204" pitchFamily="34" charset="0"/>
              <a:buChar char="•"/>
            </a:pPr>
            <a:r>
              <a:rPr lang="en-AU" sz="2200" dirty="0"/>
              <a:t>making an annotation or a two-up driver’s countersignature).</a:t>
            </a:r>
          </a:p>
          <a:p>
            <a:pPr marL="342900" indent="-342900">
              <a:buFont typeface="Arial" panose="020B0604020202020204" pitchFamily="34" charset="0"/>
              <a:buChar char="•"/>
            </a:pPr>
            <a:r>
              <a:rPr lang="en-AU" sz="2200" dirty="0"/>
              <a:t>Destroy a work record before the end of the period for which they are required to be kept – 3 years</a:t>
            </a:r>
          </a:p>
        </p:txBody>
      </p:sp>
      <p:sp>
        <p:nvSpPr>
          <p:cNvPr id="7" name="Title 1"/>
          <p:cNvSpPr txBox="1">
            <a:spLocks/>
          </p:cNvSpPr>
          <p:nvPr/>
        </p:nvSpPr>
        <p:spPr>
          <a:xfrm>
            <a:off x="3434897" y="195074"/>
            <a:ext cx="8530058" cy="49006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AU" sz="3200" b="1" dirty="0">
                <a:solidFill>
                  <a:schemeClr val="accent6">
                    <a:lumMod val="50000"/>
                  </a:schemeClr>
                </a:solidFill>
                <a:latin typeface="+mn-lt"/>
              </a:rPr>
              <a:t>FALSE OR MISLEADING ENTRIES</a:t>
            </a:r>
          </a:p>
        </p:txBody>
      </p:sp>
    </p:spTree>
    <p:extLst>
      <p:ext uri="{BB962C8B-B14F-4D97-AF65-F5344CB8AC3E}">
        <p14:creationId xmlns:p14="http://schemas.microsoft.com/office/powerpoint/2010/main" val="892940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6488" y="975382"/>
            <a:ext cx="9144000" cy="5693866"/>
          </a:xfrm>
          <a:prstGeom prst="rect">
            <a:avLst/>
          </a:prstGeom>
        </p:spPr>
        <p:txBody>
          <a:bodyPr wrap="square">
            <a:spAutoFit/>
          </a:bodyPr>
          <a:lstStyle/>
          <a:p>
            <a:r>
              <a:rPr lang="en-AU" sz="2000" b="1" dirty="0">
                <a:solidFill>
                  <a:schemeClr val="accent6">
                    <a:lumMod val="50000"/>
                  </a:schemeClr>
                </a:solidFill>
              </a:rPr>
              <a:t>CORRECTING AN ENTRY</a:t>
            </a:r>
          </a:p>
          <a:p>
            <a:r>
              <a:rPr lang="en-AU" sz="2000" dirty="0"/>
              <a:t>A driver may correct an entry in a work diary daily sheet by drawing a single line through the incorrect entry and entering the correct information. Putting a single line</a:t>
            </a:r>
          </a:p>
          <a:p>
            <a:r>
              <a:rPr lang="en-AU" sz="2000" dirty="0"/>
              <a:t>through the incorrect entry is intended to ensure that an authorised officer can see the original (incorrect) entry.</a:t>
            </a:r>
          </a:p>
          <a:p>
            <a:endParaRPr lang="en-AU" sz="1600" dirty="0"/>
          </a:p>
          <a:p>
            <a:r>
              <a:rPr lang="en-AU" sz="2000" dirty="0"/>
              <a:t>The crossing out of the incorrect entry and the new information should be initialled and dated by the driver.</a:t>
            </a:r>
          </a:p>
          <a:p>
            <a:endParaRPr lang="en-AU" sz="1600" dirty="0"/>
          </a:p>
          <a:p>
            <a:r>
              <a:rPr lang="en-AU" sz="2000" dirty="0"/>
              <a:t>If corrections result in the work diary daily sheet becoming confusing or illegible, the driver should cancel that daily sheet by putting two parallel lines across the</a:t>
            </a:r>
          </a:p>
          <a:p>
            <a:r>
              <a:rPr lang="en-AU" sz="2000" dirty="0"/>
              <a:t>daily sheet and writing in the word ‘CANCELLED’.</a:t>
            </a:r>
          </a:p>
          <a:p>
            <a:endParaRPr lang="en-AU" sz="1600" dirty="0"/>
          </a:p>
          <a:p>
            <a:r>
              <a:rPr lang="en-AU" sz="2000" dirty="0"/>
              <a:t>The information which is, or should be, contained in the CANCELLED daily sheet must be written on the next daily sheet. The cancelled daily sheet and the new daily</a:t>
            </a:r>
          </a:p>
          <a:p>
            <a:r>
              <a:rPr lang="en-AU" sz="2000" dirty="0"/>
              <a:t>sheet must be initialled and dated by the driver. </a:t>
            </a:r>
          </a:p>
          <a:p>
            <a:endParaRPr lang="en-AU" sz="1600" dirty="0"/>
          </a:p>
          <a:p>
            <a:r>
              <a:rPr lang="en-AU" sz="2000" dirty="0"/>
              <a:t>The cancelled daily sheet and the new daily sheet must both be provided to the record keeper. </a:t>
            </a:r>
          </a:p>
        </p:txBody>
      </p:sp>
      <p:sp>
        <p:nvSpPr>
          <p:cNvPr id="5" name="Title 1"/>
          <p:cNvSpPr txBox="1">
            <a:spLocks/>
          </p:cNvSpPr>
          <p:nvPr/>
        </p:nvSpPr>
        <p:spPr>
          <a:xfrm>
            <a:off x="3267201" y="188752"/>
            <a:ext cx="8530058" cy="49006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AU" sz="3600" b="1" dirty="0">
                <a:solidFill>
                  <a:schemeClr val="accent6">
                    <a:lumMod val="50000"/>
                  </a:schemeClr>
                </a:solidFill>
                <a:latin typeface="+mn-lt"/>
              </a:rPr>
              <a:t>MISTAKES</a:t>
            </a:r>
          </a:p>
        </p:txBody>
      </p:sp>
    </p:spTree>
    <p:extLst>
      <p:ext uri="{BB962C8B-B14F-4D97-AF65-F5344CB8AC3E}">
        <p14:creationId xmlns:p14="http://schemas.microsoft.com/office/powerpoint/2010/main" val="3580334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6947" y="177975"/>
            <a:ext cx="5056186" cy="490066"/>
          </a:xfrm>
        </p:spPr>
        <p:txBody>
          <a:bodyPr>
            <a:noAutofit/>
          </a:bodyPr>
          <a:lstStyle/>
          <a:p>
            <a:pPr algn="r"/>
            <a:r>
              <a:rPr lang="en-AU" sz="3200" b="1" dirty="0">
                <a:solidFill>
                  <a:schemeClr val="accent6">
                    <a:lumMod val="50000"/>
                  </a:schemeClr>
                </a:solidFill>
                <a:latin typeface="+mn-lt"/>
              </a:rPr>
              <a:t>FATIGUE POLICY</a:t>
            </a:r>
          </a:p>
        </p:txBody>
      </p:sp>
      <p:sp>
        <p:nvSpPr>
          <p:cNvPr id="4" name="Rectangle 3">
            <a:extLst>
              <a:ext uri="{FF2B5EF4-FFF2-40B4-BE49-F238E27FC236}">
                <a16:creationId xmlns:a16="http://schemas.microsoft.com/office/drawing/2014/main" id="{A4167168-37AD-43E5-BAD8-789880A324EE}"/>
              </a:ext>
            </a:extLst>
          </p:cNvPr>
          <p:cNvSpPr/>
          <p:nvPr/>
        </p:nvSpPr>
        <p:spPr>
          <a:xfrm>
            <a:off x="1524000" y="1028343"/>
            <a:ext cx="9144000" cy="3970318"/>
          </a:xfrm>
          <a:prstGeom prst="rect">
            <a:avLst/>
          </a:prstGeom>
        </p:spPr>
        <p:txBody>
          <a:bodyPr wrap="square">
            <a:spAutoFit/>
          </a:bodyPr>
          <a:lstStyle/>
          <a:p>
            <a:r>
              <a:rPr lang="en-AU" dirty="0"/>
              <a:t>5'S  Australia Pty Ltd recognises that Fatigue is a symptom, rather than a specific disease or disorder. </a:t>
            </a:r>
          </a:p>
          <a:p>
            <a:endParaRPr lang="en-AU" dirty="0"/>
          </a:p>
          <a:p>
            <a:r>
              <a:rPr lang="en-AU" dirty="0"/>
              <a:t>People who are fatigued feel tired all the time – in both body and mind.  They recognise that fatigue can be caused by a number of factors working in combination such as medical conditions, unhealthy lifestyle choices, workplace problems and stress.  </a:t>
            </a:r>
          </a:p>
          <a:p>
            <a:endParaRPr lang="en-AU" dirty="0"/>
          </a:p>
          <a:p>
            <a:r>
              <a:rPr lang="en-AU" b="1" dirty="0">
                <a:solidFill>
                  <a:schemeClr val="accent6">
                    <a:lumMod val="50000"/>
                  </a:schemeClr>
                </a:solidFill>
              </a:rPr>
              <a:t>Objectives </a:t>
            </a:r>
            <a:r>
              <a:rPr lang="en-AU" b="1" dirty="0"/>
              <a:t>- </a:t>
            </a:r>
            <a:r>
              <a:rPr lang="en-AU" dirty="0"/>
              <a:t>It is the objectives of 5'S  Australia Pty Ltd  to:</a:t>
            </a:r>
          </a:p>
          <a:p>
            <a:pPr marL="285750" indent="-285750">
              <a:buFont typeface="Wingdings" panose="05000000000000000000" pitchFamily="2" charset="2"/>
              <a:buChar char="ü"/>
            </a:pPr>
            <a:r>
              <a:rPr lang="en-AU" dirty="0"/>
              <a:t>understand the way fatigue works </a:t>
            </a:r>
          </a:p>
          <a:p>
            <a:pPr marL="285750" indent="-285750">
              <a:buFont typeface="Wingdings" panose="05000000000000000000" pitchFamily="2" charset="2"/>
              <a:buChar char="ü"/>
            </a:pPr>
            <a:r>
              <a:rPr lang="en-AU" dirty="0"/>
              <a:t>identify any fatigue hazards which exist within the company operations</a:t>
            </a:r>
          </a:p>
          <a:p>
            <a:pPr marL="285750" indent="-285750">
              <a:buFont typeface="Wingdings" panose="05000000000000000000" pitchFamily="2" charset="2"/>
              <a:buChar char="ü"/>
            </a:pPr>
            <a:r>
              <a:rPr lang="en-AU" dirty="0"/>
              <a:t>assess fatigue risks</a:t>
            </a:r>
          </a:p>
          <a:p>
            <a:pPr marL="285750" indent="-285750">
              <a:buFont typeface="Wingdings" panose="05000000000000000000" pitchFamily="2" charset="2"/>
              <a:buChar char="ü"/>
            </a:pPr>
            <a:r>
              <a:rPr lang="en-AU" dirty="0"/>
              <a:t>use fatigue Management measures to reduce fatigue risks</a:t>
            </a:r>
          </a:p>
          <a:p>
            <a:pPr marL="285750" indent="-285750">
              <a:buFont typeface="Wingdings" panose="05000000000000000000" pitchFamily="2" charset="2"/>
              <a:buChar char="ü"/>
            </a:pPr>
            <a:r>
              <a:rPr lang="en-AU" dirty="0"/>
              <a:t>Monitor and review the heavy vehicle driver fatigue management system</a:t>
            </a:r>
          </a:p>
          <a:p>
            <a:pPr marL="285750" indent="-285750">
              <a:buFont typeface="Wingdings" panose="05000000000000000000" pitchFamily="2" charset="2"/>
              <a:buChar char="ü"/>
            </a:pPr>
            <a:endParaRPr lang="en-AU" dirty="0"/>
          </a:p>
        </p:txBody>
      </p:sp>
      <p:sp>
        <p:nvSpPr>
          <p:cNvPr id="8" name="TextBox 7">
            <a:extLst>
              <a:ext uri="{FF2B5EF4-FFF2-40B4-BE49-F238E27FC236}">
                <a16:creationId xmlns:a16="http://schemas.microsoft.com/office/drawing/2014/main" id="{C2954A99-5AE9-4DF6-91A8-99DD2A84213D}"/>
              </a:ext>
            </a:extLst>
          </p:cNvPr>
          <p:cNvSpPr txBox="1"/>
          <p:nvPr/>
        </p:nvSpPr>
        <p:spPr>
          <a:xfrm>
            <a:off x="1631504" y="5229200"/>
            <a:ext cx="8856984" cy="923330"/>
          </a:xfrm>
          <a:prstGeom prst="rect">
            <a:avLst/>
          </a:prstGeom>
          <a:noFill/>
        </p:spPr>
        <p:txBody>
          <a:bodyPr wrap="square" rtlCol="0">
            <a:spAutoFit/>
          </a:bodyPr>
          <a:lstStyle/>
          <a:p>
            <a:r>
              <a:rPr lang="en-AU" dirty="0"/>
              <a:t>Heavy Vehicle Driver Fatigue is part of Chain of Responsibility and as such, all persons with in the Supply chain have responsibilities to ensure drivers do not operate a heavy vehicle if fatigued.</a:t>
            </a:r>
          </a:p>
        </p:txBody>
      </p:sp>
    </p:spTree>
    <p:extLst>
      <p:ext uri="{BB962C8B-B14F-4D97-AF65-F5344CB8AC3E}">
        <p14:creationId xmlns:p14="http://schemas.microsoft.com/office/powerpoint/2010/main" val="70323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6592" y="1158434"/>
            <a:ext cx="9171409" cy="2739211"/>
          </a:xfrm>
          <a:prstGeom prst="rect">
            <a:avLst/>
          </a:prstGeom>
        </p:spPr>
        <p:txBody>
          <a:bodyPr wrap="square">
            <a:spAutoFit/>
          </a:bodyPr>
          <a:lstStyle/>
          <a:p>
            <a:r>
              <a:rPr lang="en-AU" sz="2000" b="1" dirty="0">
                <a:solidFill>
                  <a:schemeClr val="accent6">
                    <a:lumMod val="50000"/>
                  </a:schemeClr>
                </a:solidFill>
                <a:cs typeface="Arial" pitchFamily="34" charset="0"/>
              </a:rPr>
              <a:t>WHAT SHOULD YOU DO WITH YOUR WORK DIARY IF YOU ARE STOPPED AT THE ROADSIDE?</a:t>
            </a:r>
          </a:p>
          <a:p>
            <a:endParaRPr lang="en-AU" sz="1100" b="1" dirty="0">
              <a:latin typeface="Arial Narrow" panose="020B0606020202030204" pitchFamily="34" charset="0"/>
              <a:cs typeface="Arial" pitchFamily="34" charset="0"/>
            </a:endParaRPr>
          </a:p>
          <a:p>
            <a:r>
              <a:rPr lang="en-AU" sz="2000" dirty="0">
                <a:cs typeface="Arial" pitchFamily="34" charset="0"/>
              </a:rPr>
              <a:t>If you are stopped by an authorised officer or a police officer for a roadside inspection, you must produce your work diary for inspection.</a:t>
            </a:r>
          </a:p>
          <a:p>
            <a:endParaRPr lang="en-AU" sz="2000" dirty="0">
              <a:cs typeface="Arial" pitchFamily="34" charset="0"/>
            </a:endParaRPr>
          </a:p>
          <a:p>
            <a:r>
              <a:rPr lang="en-AU" sz="2000" dirty="0">
                <a:cs typeface="Arial" pitchFamily="34" charset="0"/>
              </a:rPr>
              <a:t>The officer may remove a duplicate of each work diary daily sheet (pink copy) from your work diary if required. You can ask the officer to make a note in your work diary if you have been stopped for more than five minutes.</a:t>
            </a:r>
          </a:p>
        </p:txBody>
      </p:sp>
      <p:sp>
        <p:nvSpPr>
          <p:cNvPr id="5" name="Rectangle 4"/>
          <p:cNvSpPr/>
          <p:nvPr/>
        </p:nvSpPr>
        <p:spPr>
          <a:xfrm>
            <a:off x="1570790" y="4281749"/>
            <a:ext cx="5245291" cy="2308324"/>
          </a:xfrm>
          <a:prstGeom prst="rect">
            <a:avLst/>
          </a:prstGeom>
        </p:spPr>
        <p:txBody>
          <a:bodyPr wrap="square">
            <a:spAutoFit/>
          </a:bodyPr>
          <a:lstStyle/>
          <a:p>
            <a:r>
              <a:rPr lang="en-AU" sz="2200" b="1" dirty="0">
                <a:solidFill>
                  <a:schemeClr val="accent6">
                    <a:lumMod val="50000"/>
                  </a:schemeClr>
                </a:solidFill>
                <a:cs typeface="Arial" pitchFamily="34" charset="0"/>
              </a:rPr>
              <a:t>REMEMBER</a:t>
            </a:r>
            <a:r>
              <a:rPr lang="en-AU" sz="2200" dirty="0">
                <a:latin typeface="Arial Narrow" panose="020B0606020202030204" pitchFamily="34" charset="0"/>
                <a:cs typeface="Arial" pitchFamily="34" charset="0"/>
              </a:rPr>
              <a:t> – </a:t>
            </a:r>
            <a:r>
              <a:rPr lang="en-AU" sz="2200" dirty="0">
                <a:cs typeface="Arial" pitchFamily="34" charset="0"/>
              </a:rPr>
              <a:t>If you are in a vehicle which is </a:t>
            </a:r>
          </a:p>
          <a:p>
            <a:r>
              <a:rPr lang="en-AU" sz="2200" dirty="0">
                <a:cs typeface="Arial" pitchFamily="34" charset="0"/>
              </a:rPr>
              <a:t>under accreditation, </a:t>
            </a:r>
            <a:r>
              <a:rPr lang="en-AU" sz="2000" dirty="0">
                <a:cs typeface="Arial" pitchFamily="34" charset="0"/>
              </a:rPr>
              <a:t>You should also present the vehicle interception book.  </a:t>
            </a:r>
          </a:p>
          <a:p>
            <a:endParaRPr lang="en-AU" sz="2000" dirty="0">
              <a:cs typeface="Arial" pitchFamily="34" charset="0"/>
            </a:endParaRPr>
          </a:p>
          <a:p>
            <a:r>
              <a:rPr lang="en-AU" sz="2000" dirty="0">
                <a:cs typeface="Arial" pitchFamily="34" charset="0"/>
              </a:rPr>
              <a:t>The enforcement personnel can choose whether to complete the record or not, but we MUST be able to present it.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080" y="4077072"/>
            <a:ext cx="3851894" cy="282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1561195" y="284262"/>
            <a:ext cx="9069610" cy="49006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AU" sz="2800" b="1" dirty="0">
                <a:solidFill>
                  <a:schemeClr val="accent6">
                    <a:lumMod val="50000"/>
                  </a:schemeClr>
                </a:solidFill>
                <a:latin typeface="+mn-lt"/>
              </a:rPr>
              <a:t>INTERCEPTED BY ENFORCEMENT PERSONNEL</a:t>
            </a:r>
          </a:p>
        </p:txBody>
      </p:sp>
    </p:spTree>
    <p:extLst>
      <p:ext uri="{BB962C8B-B14F-4D97-AF65-F5344CB8AC3E}">
        <p14:creationId xmlns:p14="http://schemas.microsoft.com/office/powerpoint/2010/main" val="134645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0962" y="1067995"/>
            <a:ext cx="9136758" cy="2739211"/>
          </a:xfrm>
          <a:prstGeom prst="rect">
            <a:avLst/>
          </a:prstGeom>
        </p:spPr>
        <p:txBody>
          <a:bodyPr wrap="square">
            <a:spAutoFit/>
          </a:bodyPr>
          <a:lstStyle/>
          <a:p>
            <a:r>
              <a:rPr lang="en-AU" sz="2000" b="1" dirty="0">
                <a:solidFill>
                  <a:schemeClr val="accent6">
                    <a:lumMod val="50000"/>
                  </a:schemeClr>
                </a:solidFill>
              </a:rPr>
              <a:t>WHAT IF YOUR WORK DIARY IS LOST, STOLEN OR DESTROYED?</a:t>
            </a:r>
          </a:p>
          <a:p>
            <a:endParaRPr lang="en-AU" sz="1100" b="1" dirty="0">
              <a:latin typeface="Arial Narrow" panose="020B0606020202030204" pitchFamily="34" charset="0"/>
            </a:endParaRPr>
          </a:p>
          <a:p>
            <a:r>
              <a:rPr lang="en-AU" sz="2000" dirty="0"/>
              <a:t>If your work diary is lost, stolen, destroyed or filled up before you can get a new work diary you must report this in writing to a road agency within </a:t>
            </a:r>
            <a:r>
              <a:rPr lang="en-AU" sz="2000" b="1" u="sng" dirty="0"/>
              <a:t>two </a:t>
            </a:r>
            <a:r>
              <a:rPr lang="en-AU" sz="2000" dirty="0"/>
              <a:t>business days. You have a maximum of seven business days to get a new work diary.</a:t>
            </a:r>
          </a:p>
          <a:p>
            <a:endParaRPr lang="en-AU" sz="2000" dirty="0"/>
          </a:p>
          <a:p>
            <a:r>
              <a:rPr lang="en-AU" sz="2000" dirty="0"/>
              <a:t>Until you are issued with a new work diary, you must continue to record all work and rest time in a </a:t>
            </a:r>
            <a:r>
              <a:rPr lang="en-AU" sz="2000" b="1" dirty="0"/>
              <a:t>supplementary record. </a:t>
            </a:r>
            <a:r>
              <a:rPr lang="en-AU" sz="2000" dirty="0"/>
              <a:t>This must contain the same information as you would record in your work diary.</a:t>
            </a:r>
          </a:p>
        </p:txBody>
      </p:sp>
      <p:sp>
        <p:nvSpPr>
          <p:cNvPr id="5" name="Rectangle 4"/>
          <p:cNvSpPr/>
          <p:nvPr/>
        </p:nvSpPr>
        <p:spPr>
          <a:xfrm>
            <a:off x="1541190" y="4358845"/>
            <a:ext cx="9019306" cy="1938992"/>
          </a:xfrm>
          <a:prstGeom prst="rect">
            <a:avLst/>
          </a:prstGeom>
        </p:spPr>
        <p:txBody>
          <a:bodyPr wrap="square">
            <a:spAutoFit/>
          </a:bodyPr>
          <a:lstStyle/>
          <a:p>
            <a:r>
              <a:rPr lang="en-AU" sz="2000" b="1" dirty="0">
                <a:solidFill>
                  <a:schemeClr val="accent6">
                    <a:lumMod val="50000"/>
                  </a:schemeClr>
                </a:solidFill>
              </a:rPr>
              <a:t>ODOMETER NOT WORKING</a:t>
            </a:r>
            <a:r>
              <a:rPr lang="en-AU" sz="2000" b="1" dirty="0">
                <a:solidFill>
                  <a:schemeClr val="accent6">
                    <a:lumMod val="50000"/>
                  </a:schemeClr>
                </a:solidFill>
                <a:latin typeface="Arial Narrow" panose="020B0606020202030204" pitchFamily="34" charset="0"/>
              </a:rPr>
              <a:t> </a:t>
            </a:r>
            <a:r>
              <a:rPr lang="en-AU" sz="2000" b="1" dirty="0"/>
              <a:t>- </a:t>
            </a:r>
            <a:r>
              <a:rPr lang="en-AU" sz="2000" dirty="0"/>
              <a:t>If you become aware or reasonably </a:t>
            </a:r>
            <a:r>
              <a:rPr lang="en-AU" sz="2000" i="1" dirty="0"/>
              <a:t>suspect that an odometer fitted to a </a:t>
            </a:r>
            <a:r>
              <a:rPr lang="en-AU" sz="2000" dirty="0"/>
              <a:t>vehicle is malfunctioning, you must inform the Scheduler as soon as practicable, but the law requires you to notify them within 2 business days</a:t>
            </a:r>
          </a:p>
          <a:p>
            <a:endParaRPr lang="en-AU" sz="2000" dirty="0"/>
          </a:p>
          <a:p>
            <a:r>
              <a:rPr lang="en-AU" sz="2000" dirty="0"/>
              <a:t>You must notify them via the repair request booklet which is found within each vehicle. </a:t>
            </a:r>
          </a:p>
        </p:txBody>
      </p:sp>
      <p:sp>
        <p:nvSpPr>
          <p:cNvPr id="6" name="Title 1"/>
          <p:cNvSpPr txBox="1">
            <a:spLocks/>
          </p:cNvSpPr>
          <p:nvPr/>
        </p:nvSpPr>
        <p:spPr>
          <a:xfrm>
            <a:off x="1528169" y="188640"/>
            <a:ext cx="9069610" cy="49006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AU" sz="2800" b="1" dirty="0">
                <a:solidFill>
                  <a:schemeClr val="accent6">
                    <a:lumMod val="50000"/>
                  </a:schemeClr>
                </a:solidFill>
                <a:latin typeface="+mn-lt"/>
              </a:rPr>
              <a:t>WORK DIARY LOST, STOLEN OR DESTROYED</a:t>
            </a:r>
          </a:p>
        </p:txBody>
      </p:sp>
    </p:spTree>
    <p:extLst>
      <p:ext uri="{BB962C8B-B14F-4D97-AF65-F5344CB8AC3E}">
        <p14:creationId xmlns:p14="http://schemas.microsoft.com/office/powerpoint/2010/main" val="178613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8727E-1B0F-5472-396A-567274BBCC10}"/>
            </a:ext>
          </a:extLst>
        </p:cNvPr>
        <p:cNvGrpSpPr/>
        <p:nvPr/>
      </p:nvGrpSpPr>
      <p:grpSpPr>
        <a:xfrm>
          <a:off x="0" y="0"/>
          <a:ext cx="0" cy="0"/>
          <a:chOff x="0" y="0"/>
          <a:chExt cx="0" cy="0"/>
        </a:xfrm>
      </p:grpSpPr>
      <p:pic>
        <p:nvPicPr>
          <p:cNvPr id="2" name="Picture 1" descr="A map of australia with text&#10;&#10;Description automatically generated">
            <a:extLst>
              <a:ext uri="{FF2B5EF4-FFF2-40B4-BE49-F238E27FC236}">
                <a16:creationId xmlns:a16="http://schemas.microsoft.com/office/drawing/2014/main" id="{A39352F9-B084-7530-1D4B-0887A0280C73}"/>
              </a:ext>
            </a:extLst>
          </p:cNvPr>
          <p:cNvPicPr>
            <a:picLocks noChangeAspect="1"/>
          </p:cNvPicPr>
          <p:nvPr/>
        </p:nvPicPr>
        <p:blipFill>
          <a:blip r:embed="rId2">
            <a:extLst>
              <a:ext uri="{28A0092B-C50C-407E-A947-70E740481C1C}">
                <a14:useLocalDpi xmlns:a14="http://schemas.microsoft.com/office/drawing/2010/main" val="0"/>
              </a:ext>
            </a:extLst>
          </a:blip>
          <a:srcRect r="1334"/>
          <a:stretch/>
        </p:blipFill>
        <p:spPr>
          <a:xfrm>
            <a:off x="2597603" y="251928"/>
            <a:ext cx="6996793" cy="3935696"/>
          </a:xfrm>
          <a:prstGeom prst="rect">
            <a:avLst/>
          </a:prstGeom>
        </p:spPr>
      </p:pic>
      <p:sp>
        <p:nvSpPr>
          <p:cNvPr id="5" name="TextBox 4">
            <a:extLst>
              <a:ext uri="{FF2B5EF4-FFF2-40B4-BE49-F238E27FC236}">
                <a16:creationId xmlns:a16="http://schemas.microsoft.com/office/drawing/2014/main" id="{0176C839-1841-4378-653B-4C0413C2FC34}"/>
              </a:ext>
            </a:extLst>
          </p:cNvPr>
          <p:cNvSpPr txBox="1"/>
          <p:nvPr/>
        </p:nvSpPr>
        <p:spPr>
          <a:xfrm>
            <a:off x="490537" y="4664098"/>
            <a:ext cx="11210926" cy="1839339"/>
          </a:xfrm>
          <a:prstGeom prst="rect">
            <a:avLst/>
          </a:prstGeom>
        </p:spPr>
        <p:txBody>
          <a:bodyPr vert="horz" lIns="91440" tIns="45721" rIns="91440" bIns="45721" rtlCol="0" anchor="ctr">
            <a:normAutofit fontScale="85000" lnSpcReduction="20000"/>
          </a:bodyPr>
          <a:lstStyle/>
          <a:p>
            <a:pPr algn="ctr">
              <a:lnSpc>
                <a:spcPct val="90000"/>
              </a:lnSpc>
              <a:spcBef>
                <a:spcPct val="0"/>
              </a:spcBef>
              <a:spcAft>
                <a:spcPts val="601"/>
              </a:spcAft>
            </a:pPr>
            <a:r>
              <a:rPr lang="en-US" sz="3600" b="1" dirty="0">
                <a:ea typeface="+mj-ea"/>
                <a:cs typeface="+mj-cs"/>
              </a:rPr>
              <a:t>TRAIN.03 HEAVY VEHICLE  DRIVER FATIGUE </a:t>
            </a:r>
          </a:p>
          <a:p>
            <a:pPr algn="ctr">
              <a:lnSpc>
                <a:spcPct val="90000"/>
              </a:lnSpc>
              <a:spcBef>
                <a:spcPct val="0"/>
              </a:spcBef>
              <a:spcAft>
                <a:spcPts val="601"/>
              </a:spcAft>
            </a:pPr>
            <a:r>
              <a:rPr lang="en-US" sz="3600" b="1" dirty="0">
                <a:ea typeface="+mj-ea"/>
                <a:cs typeface="+mj-cs"/>
              </a:rPr>
              <a:t>AND WORK DIARY INDUCTION  </a:t>
            </a:r>
          </a:p>
          <a:p>
            <a:pPr algn="ctr">
              <a:lnSpc>
                <a:spcPct val="90000"/>
              </a:lnSpc>
              <a:spcBef>
                <a:spcPct val="0"/>
              </a:spcBef>
              <a:spcAft>
                <a:spcPts val="601"/>
              </a:spcAft>
            </a:pPr>
            <a:endParaRPr lang="en-US" sz="3600" b="1" dirty="0">
              <a:ea typeface="+mj-ea"/>
              <a:cs typeface="+mj-cs"/>
            </a:endParaRPr>
          </a:p>
          <a:p>
            <a:pPr algn="ctr">
              <a:lnSpc>
                <a:spcPct val="90000"/>
              </a:lnSpc>
              <a:spcBef>
                <a:spcPct val="0"/>
              </a:spcBef>
              <a:spcAft>
                <a:spcPts val="601"/>
              </a:spcAft>
            </a:pPr>
            <a:r>
              <a:rPr lang="en-US" sz="3600" b="1" dirty="0">
                <a:ea typeface="+mj-ea"/>
                <a:cs typeface="+mj-cs"/>
              </a:rPr>
              <a:t>STANDARD WORK AND REST HOURS</a:t>
            </a:r>
          </a:p>
        </p:txBody>
      </p:sp>
    </p:spTree>
    <p:extLst>
      <p:ext uri="{BB962C8B-B14F-4D97-AF65-F5344CB8AC3E}">
        <p14:creationId xmlns:p14="http://schemas.microsoft.com/office/powerpoint/2010/main" val="748908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53691924"/>
              </p:ext>
            </p:extLst>
          </p:nvPr>
        </p:nvGraphicFramePr>
        <p:xfrm>
          <a:off x="1721940" y="2230017"/>
          <a:ext cx="9400150" cy="4285172"/>
        </p:xfrm>
        <a:graphic>
          <a:graphicData uri="http://schemas.openxmlformats.org/drawingml/2006/table">
            <a:tbl>
              <a:tblPr firstRow="1" firstCol="1" bandRow="1">
                <a:tableStyleId>{5C22544A-7EE6-4342-B048-85BDC9FD1C3A}</a:tableStyleId>
              </a:tblPr>
              <a:tblGrid>
                <a:gridCol w="2108820">
                  <a:extLst>
                    <a:ext uri="{9D8B030D-6E8A-4147-A177-3AD203B41FA5}">
                      <a16:colId xmlns:a16="http://schemas.microsoft.com/office/drawing/2014/main" val="20000"/>
                    </a:ext>
                  </a:extLst>
                </a:gridCol>
                <a:gridCol w="2333259">
                  <a:extLst>
                    <a:ext uri="{9D8B030D-6E8A-4147-A177-3AD203B41FA5}">
                      <a16:colId xmlns:a16="http://schemas.microsoft.com/office/drawing/2014/main" val="20001"/>
                    </a:ext>
                  </a:extLst>
                </a:gridCol>
                <a:gridCol w="4958071">
                  <a:extLst>
                    <a:ext uri="{9D8B030D-6E8A-4147-A177-3AD203B41FA5}">
                      <a16:colId xmlns:a16="http://schemas.microsoft.com/office/drawing/2014/main" val="20002"/>
                    </a:ext>
                  </a:extLst>
                </a:gridCol>
              </a:tblGrid>
              <a:tr h="330988">
                <a:tc>
                  <a:txBody>
                    <a:bodyPr/>
                    <a:lstStyle/>
                    <a:p>
                      <a:pPr algn="ctr">
                        <a:lnSpc>
                          <a:spcPct val="115000"/>
                        </a:lnSpc>
                        <a:spcAft>
                          <a:spcPts val="0"/>
                        </a:spcAft>
                      </a:pPr>
                      <a:r>
                        <a:rPr lang="en-AU" sz="1800" dirty="0">
                          <a:effectLst/>
                        </a:rPr>
                        <a:t>TIME</a:t>
                      </a:r>
                      <a:endParaRPr lang="en-AU" sz="1800" dirty="0">
                        <a:effectLst/>
                        <a:latin typeface="Calibri"/>
                        <a:ea typeface="Calibri"/>
                        <a:cs typeface="Times New Roman"/>
                      </a:endParaRPr>
                    </a:p>
                  </a:txBody>
                  <a:tcPr marL="68580" marR="68580" marT="0" marB="0" anchor="ctr">
                    <a:solidFill>
                      <a:schemeClr val="accent6">
                        <a:lumMod val="50000"/>
                      </a:schemeClr>
                    </a:solidFill>
                  </a:tcPr>
                </a:tc>
                <a:tc>
                  <a:txBody>
                    <a:bodyPr/>
                    <a:lstStyle/>
                    <a:p>
                      <a:pPr algn="ctr">
                        <a:lnSpc>
                          <a:spcPct val="115000"/>
                        </a:lnSpc>
                        <a:spcAft>
                          <a:spcPts val="0"/>
                        </a:spcAft>
                      </a:pPr>
                      <a:r>
                        <a:rPr lang="en-AU" sz="1800" dirty="0">
                          <a:effectLst/>
                        </a:rPr>
                        <a:t>WORK</a:t>
                      </a:r>
                      <a:endParaRPr lang="en-AU" sz="1800" dirty="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lnSpc>
                          <a:spcPct val="115000"/>
                        </a:lnSpc>
                        <a:spcAft>
                          <a:spcPts val="0"/>
                        </a:spcAft>
                      </a:pPr>
                      <a:r>
                        <a:rPr lang="en-AU" sz="1800" dirty="0">
                          <a:effectLst/>
                        </a:rPr>
                        <a:t>REST</a:t>
                      </a:r>
                      <a:endParaRPr lang="en-AU" sz="1800" dirty="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0000"/>
                  </a:ext>
                </a:extLst>
              </a:tr>
              <a:tr h="947305">
                <a:tc>
                  <a:txBody>
                    <a:bodyPr/>
                    <a:lstStyle/>
                    <a:p>
                      <a:pPr algn="l">
                        <a:lnSpc>
                          <a:spcPct val="115000"/>
                        </a:lnSpc>
                        <a:spcAft>
                          <a:spcPts val="0"/>
                        </a:spcAft>
                      </a:pPr>
                      <a:r>
                        <a:rPr lang="en-AU" sz="1600" dirty="0">
                          <a:effectLst/>
                        </a:rPr>
                        <a:t>In any period of ........ </a:t>
                      </a:r>
                      <a:endParaRPr lang="en-AU" sz="16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solidFill>
                      <a:schemeClr val="accent6">
                        <a:lumMod val="50000"/>
                      </a:schemeClr>
                    </a:solidFill>
                  </a:tcPr>
                </a:tc>
                <a:tc>
                  <a:txBody>
                    <a:bodyPr/>
                    <a:lstStyle/>
                    <a:p>
                      <a:pPr algn="l">
                        <a:lnSpc>
                          <a:spcPct val="115000"/>
                        </a:lnSpc>
                        <a:spcAft>
                          <a:spcPts val="0"/>
                        </a:spcAft>
                      </a:pPr>
                      <a:r>
                        <a:rPr lang="en-AU" sz="1600" dirty="0">
                          <a:effectLst/>
                        </a:rPr>
                        <a:t>A driver must not work for more than a MAXIMUM of ..... </a:t>
                      </a:r>
                      <a:endParaRPr lang="en-AU"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n-AU" sz="1600" dirty="0">
                          <a:effectLst/>
                        </a:rPr>
                        <a:t>And must have the rest of that period off work with at least a MINIMUM rest break of ...... </a:t>
                      </a:r>
                      <a:endParaRPr lang="en-AU"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6532">
                <a:tc>
                  <a:txBody>
                    <a:bodyPr/>
                    <a:lstStyle/>
                    <a:p>
                      <a:pPr algn="l">
                        <a:lnSpc>
                          <a:spcPct val="115000"/>
                        </a:lnSpc>
                        <a:spcAft>
                          <a:spcPts val="0"/>
                        </a:spcAft>
                      </a:pPr>
                      <a:r>
                        <a:rPr lang="en-AU" sz="1800" dirty="0">
                          <a:effectLst/>
                        </a:rPr>
                        <a:t>5 ½ hours </a:t>
                      </a:r>
                      <a:endParaRPr lang="en-AU" sz="18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solidFill>
                      <a:schemeClr val="accent6">
                        <a:lumMod val="50000"/>
                      </a:schemeClr>
                    </a:solidFill>
                  </a:tcPr>
                </a:tc>
                <a:tc>
                  <a:txBody>
                    <a:bodyPr/>
                    <a:lstStyle/>
                    <a:p>
                      <a:pPr algn="l">
                        <a:lnSpc>
                          <a:spcPct val="115000"/>
                        </a:lnSpc>
                        <a:spcAft>
                          <a:spcPts val="0"/>
                        </a:spcAft>
                      </a:pPr>
                      <a:r>
                        <a:rPr lang="en-AU" sz="1800" dirty="0">
                          <a:effectLst/>
                        </a:rPr>
                        <a:t>5 ¼ hours work time </a:t>
                      </a:r>
                      <a:endParaRPr lang="en-AU"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n-AU" sz="1800" dirty="0">
                          <a:effectLst/>
                        </a:rPr>
                        <a:t>15 continuous minutes rest time </a:t>
                      </a:r>
                      <a:endParaRPr lang="en-AU"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73400">
                <a:tc>
                  <a:txBody>
                    <a:bodyPr/>
                    <a:lstStyle/>
                    <a:p>
                      <a:pPr algn="l">
                        <a:lnSpc>
                          <a:spcPct val="115000"/>
                        </a:lnSpc>
                        <a:spcAft>
                          <a:spcPts val="0"/>
                        </a:spcAft>
                      </a:pPr>
                      <a:r>
                        <a:rPr lang="en-AU" sz="1800" dirty="0">
                          <a:effectLst/>
                        </a:rPr>
                        <a:t>8 hours </a:t>
                      </a:r>
                      <a:endParaRPr lang="en-AU" sz="18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solidFill>
                      <a:schemeClr val="accent6">
                        <a:lumMod val="50000"/>
                      </a:schemeClr>
                    </a:solidFill>
                  </a:tcPr>
                </a:tc>
                <a:tc>
                  <a:txBody>
                    <a:bodyPr/>
                    <a:lstStyle/>
                    <a:p>
                      <a:pPr algn="l">
                        <a:lnSpc>
                          <a:spcPct val="115000"/>
                        </a:lnSpc>
                        <a:spcAft>
                          <a:spcPts val="0"/>
                        </a:spcAft>
                      </a:pPr>
                      <a:r>
                        <a:rPr lang="en-AU" sz="1800" dirty="0">
                          <a:effectLst/>
                        </a:rPr>
                        <a:t>7 ½ hours work time </a:t>
                      </a:r>
                      <a:endParaRPr lang="en-AU"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n-AU" sz="1800" dirty="0">
                          <a:effectLst/>
                        </a:rPr>
                        <a:t>30 minutes rest time in blocks of 15 continuous minutes </a:t>
                      </a:r>
                      <a:endParaRPr lang="en-AU"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73400">
                <a:tc>
                  <a:txBody>
                    <a:bodyPr/>
                    <a:lstStyle/>
                    <a:p>
                      <a:pPr algn="l">
                        <a:lnSpc>
                          <a:spcPct val="115000"/>
                        </a:lnSpc>
                        <a:spcAft>
                          <a:spcPts val="0"/>
                        </a:spcAft>
                      </a:pPr>
                      <a:r>
                        <a:rPr lang="en-AU" sz="1800" dirty="0">
                          <a:effectLst/>
                        </a:rPr>
                        <a:t>11 hours </a:t>
                      </a:r>
                      <a:endParaRPr lang="en-AU" sz="18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solidFill>
                      <a:schemeClr val="accent6">
                        <a:lumMod val="50000"/>
                      </a:schemeClr>
                    </a:solidFill>
                  </a:tcPr>
                </a:tc>
                <a:tc>
                  <a:txBody>
                    <a:bodyPr/>
                    <a:lstStyle/>
                    <a:p>
                      <a:pPr algn="l">
                        <a:lnSpc>
                          <a:spcPct val="115000"/>
                        </a:lnSpc>
                        <a:spcAft>
                          <a:spcPts val="0"/>
                        </a:spcAft>
                      </a:pPr>
                      <a:r>
                        <a:rPr lang="en-AU" sz="1800">
                          <a:effectLst/>
                        </a:rPr>
                        <a:t>10 hours work time </a:t>
                      </a:r>
                      <a:endParaRPr lang="en-AU" sz="18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n-AU" sz="1800" dirty="0">
                          <a:effectLst/>
                        </a:rPr>
                        <a:t>60 minutes rest time in blocks of 15 continuous minutes </a:t>
                      </a:r>
                      <a:endParaRPr lang="en-AU"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33615">
                <a:tc>
                  <a:txBody>
                    <a:bodyPr/>
                    <a:lstStyle/>
                    <a:p>
                      <a:pPr algn="l">
                        <a:lnSpc>
                          <a:spcPct val="115000"/>
                        </a:lnSpc>
                        <a:spcAft>
                          <a:spcPts val="0"/>
                        </a:spcAft>
                      </a:pPr>
                      <a:r>
                        <a:rPr lang="en-AU" sz="1800" dirty="0">
                          <a:effectLst/>
                        </a:rPr>
                        <a:t>24 hours </a:t>
                      </a:r>
                      <a:endParaRPr lang="en-AU" sz="18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solidFill>
                      <a:schemeClr val="accent6">
                        <a:lumMod val="50000"/>
                      </a:schemeClr>
                    </a:solidFill>
                  </a:tcPr>
                </a:tc>
                <a:tc>
                  <a:txBody>
                    <a:bodyPr/>
                    <a:lstStyle/>
                    <a:p>
                      <a:pPr algn="l">
                        <a:lnSpc>
                          <a:spcPct val="115000"/>
                        </a:lnSpc>
                        <a:spcAft>
                          <a:spcPts val="0"/>
                        </a:spcAft>
                      </a:pPr>
                      <a:r>
                        <a:rPr lang="en-AU" sz="1800">
                          <a:effectLst/>
                        </a:rPr>
                        <a:t>12 hours work time </a:t>
                      </a:r>
                      <a:endParaRPr lang="en-AU" sz="18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n-AU" sz="1800" dirty="0">
                          <a:effectLst/>
                        </a:rPr>
                        <a:t>7 continuous hours stationary rest time (1) </a:t>
                      </a:r>
                      <a:endParaRPr lang="en-AU"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26532">
                <a:tc>
                  <a:txBody>
                    <a:bodyPr/>
                    <a:lstStyle/>
                    <a:p>
                      <a:pPr algn="l">
                        <a:lnSpc>
                          <a:spcPct val="115000"/>
                        </a:lnSpc>
                        <a:spcAft>
                          <a:spcPts val="0"/>
                        </a:spcAft>
                      </a:pPr>
                      <a:r>
                        <a:rPr lang="en-AU" sz="1800" dirty="0">
                          <a:effectLst/>
                        </a:rPr>
                        <a:t>7 days </a:t>
                      </a:r>
                      <a:endParaRPr lang="en-AU" sz="18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solidFill>
                      <a:schemeClr val="accent6">
                        <a:lumMod val="50000"/>
                      </a:schemeClr>
                    </a:solidFill>
                  </a:tcPr>
                </a:tc>
                <a:tc>
                  <a:txBody>
                    <a:bodyPr/>
                    <a:lstStyle/>
                    <a:p>
                      <a:pPr algn="l">
                        <a:lnSpc>
                          <a:spcPct val="115000"/>
                        </a:lnSpc>
                        <a:spcAft>
                          <a:spcPts val="0"/>
                        </a:spcAft>
                      </a:pPr>
                      <a:r>
                        <a:rPr lang="en-AU" sz="1800">
                          <a:effectLst/>
                        </a:rPr>
                        <a:t>72 hours work time </a:t>
                      </a:r>
                      <a:endParaRPr lang="en-AU" sz="18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n-AU" sz="1800" dirty="0">
                          <a:effectLst/>
                        </a:rPr>
                        <a:t>24 continuous hours stationary rest time </a:t>
                      </a:r>
                      <a:endParaRPr lang="en-AU"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673400">
                <a:tc>
                  <a:txBody>
                    <a:bodyPr/>
                    <a:lstStyle/>
                    <a:p>
                      <a:pPr algn="l">
                        <a:lnSpc>
                          <a:spcPct val="115000"/>
                        </a:lnSpc>
                        <a:spcAft>
                          <a:spcPts val="0"/>
                        </a:spcAft>
                      </a:pPr>
                      <a:r>
                        <a:rPr lang="en-AU" sz="1800" dirty="0">
                          <a:effectLst/>
                        </a:rPr>
                        <a:t>14 days </a:t>
                      </a:r>
                      <a:endParaRPr lang="en-AU" sz="18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solidFill>
                      <a:schemeClr val="accent6">
                        <a:lumMod val="50000"/>
                      </a:schemeClr>
                    </a:solidFill>
                  </a:tcPr>
                </a:tc>
                <a:tc>
                  <a:txBody>
                    <a:bodyPr/>
                    <a:lstStyle/>
                    <a:p>
                      <a:pPr algn="l">
                        <a:lnSpc>
                          <a:spcPct val="115000"/>
                        </a:lnSpc>
                        <a:spcAft>
                          <a:spcPts val="0"/>
                        </a:spcAft>
                      </a:pPr>
                      <a:r>
                        <a:rPr lang="en-AU" sz="1800" dirty="0">
                          <a:effectLst/>
                        </a:rPr>
                        <a:t>144 hours work time </a:t>
                      </a:r>
                      <a:endParaRPr lang="en-AU"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n-AU" sz="1800" dirty="0">
                          <a:effectLst/>
                        </a:rPr>
                        <a:t>2 x night rest breaks (2) AND 2 night rest breaks taken on consecutive days. </a:t>
                      </a:r>
                      <a:endParaRPr lang="en-AU"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3" name="Rectangle 1"/>
          <p:cNvSpPr>
            <a:spLocks noChangeArrowheads="1"/>
          </p:cNvSpPr>
          <p:nvPr/>
        </p:nvSpPr>
        <p:spPr bwMode="auto">
          <a:xfrm>
            <a:off x="1532365" y="836712"/>
            <a:ext cx="8425869"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GB" altLang="en-US" b="1" dirty="0">
                <a:solidFill>
                  <a:schemeClr val="accent6">
                    <a:lumMod val="50000"/>
                  </a:schemeClr>
                </a:solidFill>
                <a:latin typeface="Calibri" pitchFamily="34" charset="0"/>
                <a:cs typeface="Times New Roman" pitchFamily="18" charset="0"/>
              </a:rPr>
              <a:t>STANDARD WORKING HOURS</a:t>
            </a:r>
          </a:p>
          <a:p>
            <a:pPr eaLnBrk="0" hangingPunct="0"/>
            <a:r>
              <a:rPr lang="en-AU" altLang="en-US" dirty="0">
                <a:latin typeface="Calibri" pitchFamily="34" charset="0"/>
                <a:ea typeface="Calibri" pitchFamily="34" charset="0"/>
                <a:cs typeface="Times New Roman" pitchFamily="18" charset="0"/>
              </a:rPr>
              <a:t>legislation requires a party in the chain of responsibility to take all reasonable steps to ensure that a person does not drive the vehicle on a road while the person is impaired by fatigue.  Drivers are required to work/rest as below: </a:t>
            </a:r>
            <a:endParaRPr lang="en-AU" altLang="en-US" sz="1000" dirty="0"/>
          </a:p>
        </p:txBody>
      </p:sp>
      <p:sp>
        <p:nvSpPr>
          <p:cNvPr id="8" name="TextBox 7"/>
          <p:cNvSpPr txBox="1"/>
          <p:nvPr/>
        </p:nvSpPr>
        <p:spPr>
          <a:xfrm>
            <a:off x="5062127" y="153059"/>
            <a:ext cx="6660232" cy="646331"/>
          </a:xfrm>
          <a:prstGeom prst="rect">
            <a:avLst/>
          </a:prstGeom>
          <a:noFill/>
        </p:spPr>
        <p:txBody>
          <a:bodyPr wrap="square" rtlCol="0">
            <a:spAutoFit/>
          </a:bodyPr>
          <a:lstStyle/>
          <a:p>
            <a:pPr algn="r"/>
            <a:r>
              <a:rPr lang="en-AU" sz="3600" b="1" dirty="0">
                <a:solidFill>
                  <a:schemeClr val="accent6">
                    <a:lumMod val="50000"/>
                  </a:schemeClr>
                </a:solidFill>
              </a:rPr>
              <a:t>STANDARD WORK &amp; REST HOURS</a:t>
            </a:r>
          </a:p>
        </p:txBody>
      </p:sp>
    </p:spTree>
    <p:extLst>
      <p:ext uri="{BB962C8B-B14F-4D97-AF65-F5344CB8AC3E}">
        <p14:creationId xmlns:p14="http://schemas.microsoft.com/office/powerpoint/2010/main" val="992783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6348" y="1052736"/>
            <a:ext cx="8320349" cy="923330"/>
          </a:xfrm>
          <a:prstGeom prst="rect">
            <a:avLst/>
          </a:prstGeom>
          <a:noFill/>
        </p:spPr>
        <p:txBody>
          <a:bodyPr wrap="square" rtlCol="0">
            <a:spAutoFit/>
          </a:bodyPr>
          <a:lstStyle/>
          <a:p>
            <a:r>
              <a:rPr lang="en-AU" b="1" dirty="0">
                <a:solidFill>
                  <a:schemeClr val="accent6">
                    <a:lumMod val="50000"/>
                  </a:schemeClr>
                </a:solidFill>
              </a:rPr>
              <a:t>24 HOURS</a:t>
            </a:r>
          </a:p>
          <a:p>
            <a:r>
              <a:rPr lang="en-AU" dirty="0"/>
              <a:t>Heavy Vehicle National Law says you cannot work more than 12 hours in 24 hours – but do you know what 24 hours is? </a:t>
            </a:r>
          </a:p>
        </p:txBody>
      </p:sp>
      <p:pic>
        <p:nvPicPr>
          <p:cNvPr id="14" name="Picture 8" descr="http://www.youthmentoring.org.au/assets/pages/pictures/man-clock-250.jpg"/>
          <p:cNvPicPr>
            <a:picLocks noChangeAspect="1" noChangeArrowheads="1"/>
          </p:cNvPicPr>
          <p:nvPr/>
        </p:nvPicPr>
        <p:blipFill>
          <a:blip r:embed="rId2" cstate="print"/>
          <a:srcRect/>
          <a:stretch>
            <a:fillRect/>
          </a:stretch>
        </p:blipFill>
        <p:spPr bwMode="auto">
          <a:xfrm>
            <a:off x="2117619" y="2852936"/>
            <a:ext cx="3384376" cy="3384376"/>
          </a:xfrm>
          <a:prstGeom prst="rect">
            <a:avLst/>
          </a:prstGeom>
          <a:noFill/>
        </p:spPr>
      </p:pic>
      <p:sp>
        <p:nvSpPr>
          <p:cNvPr id="4" name="Rectangle 3"/>
          <p:cNvSpPr/>
          <p:nvPr/>
        </p:nvSpPr>
        <p:spPr>
          <a:xfrm>
            <a:off x="5375920" y="2228672"/>
            <a:ext cx="4572000" cy="1200329"/>
          </a:xfrm>
          <a:prstGeom prst="rect">
            <a:avLst/>
          </a:prstGeom>
        </p:spPr>
        <p:txBody>
          <a:bodyPr>
            <a:spAutoFit/>
          </a:bodyPr>
          <a:lstStyle/>
          <a:p>
            <a:r>
              <a:rPr lang="en-AU" dirty="0"/>
              <a:t>When counting time for the 24-hour purposes, the time must not be counted from within rest time but instead must be counted forward from </a:t>
            </a:r>
            <a:r>
              <a:rPr lang="en-AU" b="1" dirty="0">
                <a:solidFill>
                  <a:srgbClr val="C00000"/>
                </a:solidFill>
              </a:rPr>
              <a:t>the end of a relevant major rest break.</a:t>
            </a:r>
          </a:p>
        </p:txBody>
      </p:sp>
      <p:sp>
        <p:nvSpPr>
          <p:cNvPr id="16" name="Rectangle 15"/>
          <p:cNvSpPr/>
          <p:nvPr/>
        </p:nvSpPr>
        <p:spPr>
          <a:xfrm>
            <a:off x="5906522" y="4374169"/>
            <a:ext cx="4572000" cy="1323439"/>
          </a:xfrm>
          <a:prstGeom prst="rect">
            <a:avLst/>
          </a:prstGeom>
        </p:spPr>
        <p:txBody>
          <a:bodyPr>
            <a:spAutoFit/>
          </a:bodyPr>
          <a:lstStyle/>
          <a:p>
            <a:r>
              <a:rPr lang="en-AU" sz="2000" dirty="0"/>
              <a:t>This is the same whether </a:t>
            </a:r>
          </a:p>
          <a:p>
            <a:pPr marL="285750" indent="-285750">
              <a:buFont typeface="Arial" panose="020B0604020202020204" pitchFamily="34" charset="0"/>
              <a:buChar char="•"/>
            </a:pPr>
            <a:r>
              <a:rPr lang="en-AU" sz="2000" dirty="0"/>
              <a:t>you are working local or long distance. </a:t>
            </a:r>
          </a:p>
          <a:p>
            <a:pPr marL="285750" indent="-285750">
              <a:buFont typeface="Arial" panose="020B0604020202020204" pitchFamily="34" charset="0"/>
              <a:buChar char="•"/>
            </a:pPr>
            <a:r>
              <a:rPr lang="en-AU" sz="2000" dirty="0"/>
              <a:t>you are working Standard Hours or BFM Hours</a:t>
            </a:r>
            <a:r>
              <a:rPr lang="en-AU" sz="2000" dirty="0">
                <a:solidFill>
                  <a:schemeClr val="accent2">
                    <a:lumMod val="50000"/>
                  </a:schemeClr>
                </a:solidFill>
              </a:rPr>
              <a:t>.</a:t>
            </a:r>
          </a:p>
        </p:txBody>
      </p:sp>
      <p:sp>
        <p:nvSpPr>
          <p:cNvPr id="10" name="TextBox 9"/>
          <p:cNvSpPr txBox="1"/>
          <p:nvPr/>
        </p:nvSpPr>
        <p:spPr>
          <a:xfrm>
            <a:off x="4007768" y="35050"/>
            <a:ext cx="6660232" cy="646331"/>
          </a:xfrm>
          <a:prstGeom prst="rect">
            <a:avLst/>
          </a:prstGeom>
          <a:noFill/>
        </p:spPr>
        <p:txBody>
          <a:bodyPr wrap="square" rtlCol="0">
            <a:spAutoFit/>
          </a:bodyPr>
          <a:lstStyle/>
          <a:p>
            <a:pPr algn="r"/>
            <a:r>
              <a:rPr lang="en-AU" sz="3600" b="1" dirty="0">
                <a:solidFill>
                  <a:schemeClr val="accent6">
                    <a:lumMod val="50000"/>
                  </a:schemeClr>
                </a:solidFill>
              </a:rPr>
              <a:t>STANDARD WORK &amp; REST HOURS</a:t>
            </a:r>
          </a:p>
        </p:txBody>
      </p:sp>
    </p:spTree>
    <p:extLst>
      <p:ext uri="{BB962C8B-B14F-4D97-AF65-F5344CB8AC3E}">
        <p14:creationId xmlns:p14="http://schemas.microsoft.com/office/powerpoint/2010/main" val="56377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a:grpSpLocks/>
          </p:cNvGrpSpPr>
          <p:nvPr/>
        </p:nvGrpSpPr>
        <p:grpSpPr bwMode="auto">
          <a:xfrm>
            <a:off x="2097738" y="2531757"/>
            <a:ext cx="7670464" cy="3454731"/>
            <a:chOff x="110939775" y="106452150"/>
            <a:chExt cx="6109200" cy="2844000"/>
          </a:xfrm>
        </p:grpSpPr>
        <p:pic>
          <p:nvPicPr>
            <p:cNvPr id="1027" name="Picture 3"/>
            <p:cNvPicPr>
              <a:picLocks noChangeAspect="1" noChangeArrowheads="1"/>
            </p:cNvPicPr>
            <p:nvPr/>
          </p:nvPicPr>
          <p:blipFill>
            <a:blip r:embed="rId3" cstate="print"/>
            <a:srcRect/>
            <a:stretch>
              <a:fillRect/>
            </a:stretch>
          </p:blipFill>
          <p:spPr bwMode="auto">
            <a:xfrm>
              <a:off x="110975775" y="107964150"/>
              <a:ext cx="6073200" cy="1332000"/>
            </a:xfrm>
            <a:prstGeom prst="rect">
              <a:avLst/>
            </a:prstGeom>
            <a:noFill/>
            <a:ln w="9525" algn="in">
              <a:noFill/>
              <a:miter lim="800000"/>
              <a:headEnd/>
              <a:tailEnd/>
            </a:ln>
            <a:effectLst/>
          </p:spPr>
        </p:pic>
        <p:sp>
          <p:nvSpPr>
            <p:cNvPr id="1028" name="Line 4"/>
            <p:cNvSpPr>
              <a:spLocks noChangeShapeType="1"/>
            </p:cNvSpPr>
            <p:nvPr/>
          </p:nvSpPr>
          <p:spPr bwMode="auto">
            <a:xfrm flipH="1" flipV="1">
              <a:off x="111371775" y="108972150"/>
              <a:ext cx="1476000"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29" name="Line 5"/>
            <p:cNvSpPr>
              <a:spLocks noChangeShapeType="1"/>
            </p:cNvSpPr>
            <p:nvPr/>
          </p:nvSpPr>
          <p:spPr bwMode="auto">
            <a:xfrm>
              <a:off x="112847775" y="108468150"/>
              <a:ext cx="0" cy="504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30" name="Line 6"/>
            <p:cNvSpPr>
              <a:spLocks noChangeShapeType="1"/>
            </p:cNvSpPr>
            <p:nvPr/>
          </p:nvSpPr>
          <p:spPr bwMode="auto">
            <a:xfrm>
              <a:off x="113891775" y="108432150"/>
              <a:ext cx="0" cy="540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31" name="Line 7"/>
            <p:cNvSpPr>
              <a:spLocks noChangeShapeType="1"/>
            </p:cNvSpPr>
            <p:nvPr/>
          </p:nvSpPr>
          <p:spPr bwMode="auto">
            <a:xfrm flipH="1" flipV="1">
              <a:off x="112811775" y="108468150"/>
              <a:ext cx="1080000"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32" name="Line 8"/>
            <p:cNvSpPr>
              <a:spLocks noChangeShapeType="1"/>
            </p:cNvSpPr>
            <p:nvPr/>
          </p:nvSpPr>
          <p:spPr bwMode="auto">
            <a:xfrm flipH="1">
              <a:off x="113855775" y="108936150"/>
              <a:ext cx="2484000" cy="36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grpSp>
          <p:nvGrpSpPr>
            <p:cNvPr id="6" name="Group 9"/>
            <p:cNvGrpSpPr>
              <a:grpSpLocks/>
            </p:cNvGrpSpPr>
            <p:nvPr/>
          </p:nvGrpSpPr>
          <p:grpSpPr bwMode="auto">
            <a:xfrm>
              <a:off x="110939775" y="106452150"/>
              <a:ext cx="6073200" cy="1332000"/>
              <a:chOff x="110939775" y="106452150"/>
              <a:chExt cx="6073200" cy="1332000"/>
            </a:xfrm>
          </p:grpSpPr>
          <p:pic>
            <p:nvPicPr>
              <p:cNvPr id="1034" name="Picture 10"/>
              <p:cNvPicPr>
                <a:picLocks noChangeAspect="1" noChangeArrowheads="1"/>
              </p:cNvPicPr>
              <p:nvPr/>
            </p:nvPicPr>
            <p:blipFill>
              <a:blip r:embed="rId3" cstate="print"/>
              <a:srcRect/>
              <a:stretch>
                <a:fillRect/>
              </a:stretch>
            </p:blipFill>
            <p:spPr bwMode="auto">
              <a:xfrm>
                <a:off x="110939775" y="106452150"/>
                <a:ext cx="6073200" cy="1332000"/>
              </a:xfrm>
              <a:prstGeom prst="rect">
                <a:avLst/>
              </a:prstGeom>
              <a:noFill/>
              <a:ln w="9525" algn="in">
                <a:noFill/>
                <a:miter lim="800000"/>
                <a:headEnd/>
                <a:tailEnd/>
              </a:ln>
              <a:effectLst/>
            </p:spPr>
          </p:pic>
          <p:sp>
            <p:nvSpPr>
              <p:cNvPr id="1035" name="Line 11"/>
              <p:cNvSpPr>
                <a:spLocks noChangeShapeType="1"/>
              </p:cNvSpPr>
              <p:nvPr/>
            </p:nvSpPr>
            <p:spPr bwMode="auto">
              <a:xfrm>
                <a:off x="111371775" y="107496150"/>
                <a:ext cx="1440000" cy="0"/>
              </a:xfrm>
              <a:prstGeom prst="line">
                <a:avLst/>
              </a:prstGeom>
              <a:noFill/>
              <a:ln w="25400">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36" name="Line 12"/>
              <p:cNvSpPr>
                <a:spLocks noChangeShapeType="1"/>
              </p:cNvSpPr>
              <p:nvPr/>
            </p:nvSpPr>
            <p:spPr bwMode="auto">
              <a:xfrm>
                <a:off x="112811775" y="106992150"/>
                <a:ext cx="216000"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37" name="Line 13"/>
              <p:cNvSpPr>
                <a:spLocks noChangeShapeType="1"/>
              </p:cNvSpPr>
              <p:nvPr/>
            </p:nvSpPr>
            <p:spPr bwMode="auto">
              <a:xfrm>
                <a:off x="113855775" y="106956150"/>
                <a:ext cx="1008000"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38" name="Line 14"/>
              <p:cNvSpPr>
                <a:spLocks noChangeShapeType="1"/>
              </p:cNvSpPr>
              <p:nvPr/>
            </p:nvSpPr>
            <p:spPr bwMode="auto">
              <a:xfrm>
                <a:off x="112991775" y="107479050"/>
                <a:ext cx="864000" cy="171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39" name="Line 15"/>
              <p:cNvSpPr>
                <a:spLocks noChangeShapeType="1"/>
              </p:cNvSpPr>
              <p:nvPr/>
            </p:nvSpPr>
            <p:spPr bwMode="auto">
              <a:xfrm>
                <a:off x="115079775" y="106956150"/>
                <a:ext cx="1008000"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40" name="Line 16"/>
              <p:cNvSpPr>
                <a:spLocks noChangeShapeType="1"/>
              </p:cNvSpPr>
              <p:nvPr/>
            </p:nvSpPr>
            <p:spPr bwMode="auto">
              <a:xfrm>
                <a:off x="114863775" y="107460150"/>
                <a:ext cx="216000"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41" name="Line 17"/>
              <p:cNvSpPr>
                <a:spLocks noChangeShapeType="1"/>
              </p:cNvSpPr>
              <p:nvPr/>
            </p:nvSpPr>
            <p:spPr bwMode="auto">
              <a:xfrm>
                <a:off x="116123775" y="107496150"/>
                <a:ext cx="216000"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42" name="Line 18"/>
              <p:cNvSpPr>
                <a:spLocks noChangeShapeType="1"/>
              </p:cNvSpPr>
              <p:nvPr/>
            </p:nvSpPr>
            <p:spPr bwMode="auto">
              <a:xfrm>
                <a:off x="113027775" y="106992150"/>
                <a:ext cx="0" cy="468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43" name="Line 19"/>
              <p:cNvSpPr>
                <a:spLocks noChangeShapeType="1"/>
              </p:cNvSpPr>
              <p:nvPr/>
            </p:nvSpPr>
            <p:spPr bwMode="auto">
              <a:xfrm flipH="1">
                <a:off x="113855775" y="106956150"/>
                <a:ext cx="0" cy="504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44" name="Line 20"/>
              <p:cNvSpPr>
                <a:spLocks noChangeShapeType="1"/>
              </p:cNvSpPr>
              <p:nvPr/>
            </p:nvSpPr>
            <p:spPr bwMode="auto">
              <a:xfrm>
                <a:off x="112811775" y="106992150"/>
                <a:ext cx="0" cy="504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45" name="Line 21"/>
              <p:cNvSpPr>
                <a:spLocks noChangeShapeType="1"/>
              </p:cNvSpPr>
              <p:nvPr/>
            </p:nvSpPr>
            <p:spPr bwMode="auto">
              <a:xfrm flipH="1">
                <a:off x="114863775" y="106956150"/>
                <a:ext cx="0" cy="540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46" name="Line 22"/>
              <p:cNvSpPr>
                <a:spLocks noChangeShapeType="1"/>
              </p:cNvSpPr>
              <p:nvPr/>
            </p:nvSpPr>
            <p:spPr bwMode="auto">
              <a:xfrm flipH="1">
                <a:off x="115079775" y="106956150"/>
                <a:ext cx="0" cy="540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47" name="Line 23"/>
              <p:cNvSpPr>
                <a:spLocks noChangeShapeType="1"/>
              </p:cNvSpPr>
              <p:nvPr/>
            </p:nvSpPr>
            <p:spPr bwMode="auto">
              <a:xfrm flipH="1">
                <a:off x="116123775" y="106956150"/>
                <a:ext cx="0" cy="540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48" name="Text Box 24"/>
              <p:cNvSpPr txBox="1">
                <a:spLocks noChangeArrowheads="1"/>
              </p:cNvSpPr>
              <p:nvPr/>
            </p:nvSpPr>
            <p:spPr bwMode="auto">
              <a:xfrm>
                <a:off x="116447775" y="106920150"/>
                <a:ext cx="468000" cy="252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AU" sz="900">
                    <a:solidFill>
                      <a:srgbClr val="000000"/>
                    </a:solidFill>
                    <a:latin typeface="Arial" pitchFamily="34" charset="0"/>
                    <a:cs typeface="Arial" pitchFamily="34" charset="0"/>
                  </a:rPr>
                  <a:t>11</a:t>
                </a:r>
                <a:endParaRPr lang="en-US">
                  <a:latin typeface="Arial" pitchFamily="34" charset="0"/>
                  <a:cs typeface="Arial" pitchFamily="34" charset="0"/>
                </a:endParaRPr>
              </a:p>
            </p:txBody>
          </p:sp>
          <p:sp>
            <p:nvSpPr>
              <p:cNvPr id="1049" name="Text Box 25"/>
              <p:cNvSpPr txBox="1">
                <a:spLocks noChangeArrowheads="1"/>
              </p:cNvSpPr>
              <p:nvPr/>
            </p:nvSpPr>
            <p:spPr bwMode="auto">
              <a:xfrm>
                <a:off x="116411775" y="107388150"/>
                <a:ext cx="468000" cy="252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AU" sz="900">
                    <a:solidFill>
                      <a:srgbClr val="000000"/>
                    </a:solidFill>
                    <a:latin typeface="Arial" pitchFamily="34" charset="0"/>
                    <a:cs typeface="Arial" pitchFamily="34" charset="0"/>
                  </a:rPr>
                  <a:t>13</a:t>
                </a:r>
                <a:endParaRPr lang="en-US">
                  <a:latin typeface="Arial" pitchFamily="34" charset="0"/>
                  <a:cs typeface="Arial" pitchFamily="34" charset="0"/>
                </a:endParaRPr>
              </a:p>
            </p:txBody>
          </p:sp>
        </p:grpSp>
        <p:sp>
          <p:nvSpPr>
            <p:cNvPr id="1050" name="Text Box 26"/>
            <p:cNvSpPr txBox="1">
              <a:spLocks noChangeArrowheads="1"/>
            </p:cNvSpPr>
            <p:nvPr/>
          </p:nvSpPr>
          <p:spPr bwMode="auto">
            <a:xfrm>
              <a:off x="116447775" y="108396150"/>
              <a:ext cx="468000" cy="252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AU" sz="900">
                  <a:solidFill>
                    <a:srgbClr val="000000"/>
                  </a:solidFill>
                  <a:latin typeface="Arial" pitchFamily="34" charset="0"/>
                  <a:cs typeface="Arial" pitchFamily="34" charset="0"/>
                </a:rPr>
                <a:t>5</a:t>
              </a:r>
              <a:endParaRPr lang="en-US">
                <a:latin typeface="Arial" pitchFamily="34" charset="0"/>
                <a:cs typeface="Arial" pitchFamily="34" charset="0"/>
              </a:endParaRPr>
            </a:p>
          </p:txBody>
        </p:sp>
        <p:sp>
          <p:nvSpPr>
            <p:cNvPr id="1051" name="Text Box 27"/>
            <p:cNvSpPr txBox="1">
              <a:spLocks noChangeArrowheads="1"/>
            </p:cNvSpPr>
            <p:nvPr/>
          </p:nvSpPr>
          <p:spPr bwMode="auto">
            <a:xfrm>
              <a:off x="116483775" y="108936150"/>
              <a:ext cx="468000" cy="252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AU" sz="900">
                  <a:solidFill>
                    <a:srgbClr val="000000"/>
                  </a:solidFill>
                  <a:latin typeface="Arial" pitchFamily="34" charset="0"/>
                  <a:cs typeface="Arial" pitchFamily="34" charset="0"/>
                </a:rPr>
                <a:t>19</a:t>
              </a:r>
              <a:endParaRPr lang="en-US">
                <a:latin typeface="Arial" pitchFamily="34" charset="0"/>
                <a:cs typeface="Arial" pitchFamily="34" charset="0"/>
              </a:endParaRPr>
            </a:p>
          </p:txBody>
        </p:sp>
      </p:grpSp>
      <p:sp>
        <p:nvSpPr>
          <p:cNvPr id="40" name="TextBox 39"/>
          <p:cNvSpPr txBox="1"/>
          <p:nvPr/>
        </p:nvSpPr>
        <p:spPr>
          <a:xfrm>
            <a:off x="2025214" y="960240"/>
            <a:ext cx="7887210" cy="1169551"/>
          </a:xfrm>
          <a:prstGeom prst="rect">
            <a:avLst/>
          </a:prstGeom>
          <a:noFill/>
        </p:spPr>
        <p:txBody>
          <a:bodyPr wrap="square" rtlCol="0">
            <a:spAutoFit/>
          </a:bodyPr>
          <a:lstStyle/>
          <a:p>
            <a:r>
              <a:rPr lang="en-AU" sz="2000" b="1" dirty="0">
                <a:solidFill>
                  <a:schemeClr val="accent6">
                    <a:lumMod val="50000"/>
                  </a:schemeClr>
                </a:solidFill>
              </a:rPr>
              <a:t>WHAT DOES THIS MEAN?</a:t>
            </a:r>
          </a:p>
          <a:p>
            <a:endParaRPr lang="en-AU" sz="1200" b="1" dirty="0">
              <a:solidFill>
                <a:schemeClr val="accent1">
                  <a:lumMod val="50000"/>
                </a:schemeClr>
              </a:solidFill>
            </a:endParaRPr>
          </a:p>
          <a:p>
            <a:r>
              <a:rPr lang="en-AU" dirty="0"/>
              <a:t>This driver has worked the hours below over Monday and Tuesday on standard work and rest hours– has he breached working hours?</a:t>
            </a:r>
          </a:p>
        </p:txBody>
      </p:sp>
      <p:sp>
        <p:nvSpPr>
          <p:cNvPr id="3" name="TextBox 2"/>
          <p:cNvSpPr txBox="1"/>
          <p:nvPr/>
        </p:nvSpPr>
        <p:spPr>
          <a:xfrm rot="16200000">
            <a:off x="1269998" y="3097694"/>
            <a:ext cx="1126271" cy="369332"/>
          </a:xfrm>
          <a:prstGeom prst="rect">
            <a:avLst/>
          </a:prstGeom>
          <a:noFill/>
        </p:spPr>
        <p:txBody>
          <a:bodyPr wrap="square" rtlCol="0">
            <a:spAutoFit/>
          </a:bodyPr>
          <a:lstStyle/>
          <a:p>
            <a:r>
              <a:rPr lang="en-AU" dirty="0"/>
              <a:t>MONDAY</a:t>
            </a:r>
          </a:p>
        </p:txBody>
      </p:sp>
      <p:sp>
        <p:nvSpPr>
          <p:cNvPr id="49" name="TextBox 48"/>
          <p:cNvSpPr txBox="1"/>
          <p:nvPr/>
        </p:nvSpPr>
        <p:spPr>
          <a:xfrm rot="16200000">
            <a:off x="1304529" y="4954435"/>
            <a:ext cx="1126271" cy="369332"/>
          </a:xfrm>
          <a:prstGeom prst="rect">
            <a:avLst/>
          </a:prstGeom>
          <a:noFill/>
        </p:spPr>
        <p:txBody>
          <a:bodyPr wrap="square" rtlCol="0">
            <a:spAutoFit/>
          </a:bodyPr>
          <a:lstStyle/>
          <a:p>
            <a:r>
              <a:rPr lang="en-AU" dirty="0"/>
              <a:t>TUESDAY</a:t>
            </a:r>
          </a:p>
        </p:txBody>
      </p:sp>
      <p:sp>
        <p:nvSpPr>
          <p:cNvPr id="35" name="TextBox 34"/>
          <p:cNvSpPr txBox="1"/>
          <p:nvPr/>
        </p:nvSpPr>
        <p:spPr>
          <a:xfrm>
            <a:off x="4007768" y="35050"/>
            <a:ext cx="6660232" cy="646331"/>
          </a:xfrm>
          <a:prstGeom prst="rect">
            <a:avLst/>
          </a:prstGeom>
          <a:noFill/>
        </p:spPr>
        <p:txBody>
          <a:bodyPr wrap="square" rtlCol="0">
            <a:spAutoFit/>
          </a:bodyPr>
          <a:lstStyle/>
          <a:p>
            <a:pPr algn="r"/>
            <a:r>
              <a:rPr lang="en-AU" sz="3600" b="1" dirty="0">
                <a:solidFill>
                  <a:schemeClr val="accent6">
                    <a:lumMod val="50000"/>
                  </a:schemeClr>
                </a:solidFill>
              </a:rPr>
              <a:t>WORK &amp; REST HOURS</a:t>
            </a:r>
          </a:p>
        </p:txBody>
      </p:sp>
    </p:spTree>
    <p:extLst>
      <p:ext uri="{BB962C8B-B14F-4D97-AF65-F5344CB8AC3E}">
        <p14:creationId xmlns:p14="http://schemas.microsoft.com/office/powerpoint/2010/main" val="1863298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a:grpSpLocks/>
          </p:cNvGrpSpPr>
          <p:nvPr/>
        </p:nvGrpSpPr>
        <p:grpSpPr bwMode="auto">
          <a:xfrm>
            <a:off x="2206311" y="2028853"/>
            <a:ext cx="7670464" cy="3454731"/>
            <a:chOff x="110939775" y="106452150"/>
            <a:chExt cx="6109200" cy="2844000"/>
          </a:xfrm>
        </p:grpSpPr>
        <p:pic>
          <p:nvPicPr>
            <p:cNvPr id="1027" name="Picture 3"/>
            <p:cNvPicPr>
              <a:picLocks noChangeAspect="1" noChangeArrowheads="1"/>
            </p:cNvPicPr>
            <p:nvPr/>
          </p:nvPicPr>
          <p:blipFill>
            <a:blip r:embed="rId3" cstate="print"/>
            <a:srcRect/>
            <a:stretch>
              <a:fillRect/>
            </a:stretch>
          </p:blipFill>
          <p:spPr bwMode="auto">
            <a:xfrm>
              <a:off x="110975775" y="107964150"/>
              <a:ext cx="6073200" cy="1332000"/>
            </a:xfrm>
            <a:prstGeom prst="rect">
              <a:avLst/>
            </a:prstGeom>
            <a:noFill/>
            <a:ln w="9525" algn="in">
              <a:noFill/>
              <a:miter lim="800000"/>
              <a:headEnd/>
              <a:tailEnd/>
            </a:ln>
            <a:effectLst/>
          </p:spPr>
        </p:pic>
        <p:sp>
          <p:nvSpPr>
            <p:cNvPr id="1028" name="Line 4"/>
            <p:cNvSpPr>
              <a:spLocks noChangeShapeType="1"/>
            </p:cNvSpPr>
            <p:nvPr/>
          </p:nvSpPr>
          <p:spPr bwMode="auto">
            <a:xfrm flipH="1" flipV="1">
              <a:off x="111371775" y="108972150"/>
              <a:ext cx="1476000"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29" name="Line 5"/>
            <p:cNvSpPr>
              <a:spLocks noChangeShapeType="1"/>
            </p:cNvSpPr>
            <p:nvPr/>
          </p:nvSpPr>
          <p:spPr bwMode="auto">
            <a:xfrm>
              <a:off x="112847775" y="108468150"/>
              <a:ext cx="0" cy="504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30" name="Line 6"/>
            <p:cNvSpPr>
              <a:spLocks noChangeShapeType="1"/>
            </p:cNvSpPr>
            <p:nvPr/>
          </p:nvSpPr>
          <p:spPr bwMode="auto">
            <a:xfrm>
              <a:off x="113891775" y="108432150"/>
              <a:ext cx="0" cy="540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31" name="Line 7"/>
            <p:cNvSpPr>
              <a:spLocks noChangeShapeType="1"/>
            </p:cNvSpPr>
            <p:nvPr/>
          </p:nvSpPr>
          <p:spPr bwMode="auto">
            <a:xfrm flipH="1" flipV="1">
              <a:off x="112811775" y="108468150"/>
              <a:ext cx="1080000"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32" name="Line 8"/>
            <p:cNvSpPr>
              <a:spLocks noChangeShapeType="1"/>
            </p:cNvSpPr>
            <p:nvPr/>
          </p:nvSpPr>
          <p:spPr bwMode="auto">
            <a:xfrm flipH="1">
              <a:off x="113855775" y="108936150"/>
              <a:ext cx="2484000" cy="36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grpSp>
          <p:nvGrpSpPr>
            <p:cNvPr id="6" name="Group 9"/>
            <p:cNvGrpSpPr>
              <a:grpSpLocks/>
            </p:cNvGrpSpPr>
            <p:nvPr/>
          </p:nvGrpSpPr>
          <p:grpSpPr bwMode="auto">
            <a:xfrm>
              <a:off x="110939775" y="106452150"/>
              <a:ext cx="6073200" cy="1332000"/>
              <a:chOff x="110939775" y="106452150"/>
              <a:chExt cx="6073200" cy="1332000"/>
            </a:xfrm>
          </p:grpSpPr>
          <p:pic>
            <p:nvPicPr>
              <p:cNvPr id="1034" name="Picture 10"/>
              <p:cNvPicPr>
                <a:picLocks noChangeAspect="1" noChangeArrowheads="1"/>
              </p:cNvPicPr>
              <p:nvPr/>
            </p:nvPicPr>
            <p:blipFill>
              <a:blip r:embed="rId3" cstate="print"/>
              <a:srcRect/>
              <a:stretch>
                <a:fillRect/>
              </a:stretch>
            </p:blipFill>
            <p:spPr bwMode="auto">
              <a:xfrm>
                <a:off x="110939775" y="106452150"/>
                <a:ext cx="6073200" cy="1332000"/>
              </a:xfrm>
              <a:prstGeom prst="rect">
                <a:avLst/>
              </a:prstGeom>
              <a:noFill/>
              <a:ln w="9525" algn="in">
                <a:noFill/>
                <a:miter lim="800000"/>
                <a:headEnd/>
                <a:tailEnd/>
              </a:ln>
              <a:effectLst/>
            </p:spPr>
          </p:pic>
          <p:sp>
            <p:nvSpPr>
              <p:cNvPr id="1035" name="Line 11"/>
              <p:cNvSpPr>
                <a:spLocks noChangeShapeType="1"/>
              </p:cNvSpPr>
              <p:nvPr/>
            </p:nvSpPr>
            <p:spPr bwMode="auto">
              <a:xfrm>
                <a:off x="111371775" y="107496150"/>
                <a:ext cx="1440000" cy="0"/>
              </a:xfrm>
              <a:prstGeom prst="line">
                <a:avLst/>
              </a:prstGeom>
              <a:noFill/>
              <a:ln w="25400">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36" name="Line 12"/>
              <p:cNvSpPr>
                <a:spLocks noChangeShapeType="1"/>
              </p:cNvSpPr>
              <p:nvPr/>
            </p:nvSpPr>
            <p:spPr bwMode="auto">
              <a:xfrm>
                <a:off x="112811775" y="106992150"/>
                <a:ext cx="216000"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37" name="Line 13"/>
              <p:cNvSpPr>
                <a:spLocks noChangeShapeType="1"/>
              </p:cNvSpPr>
              <p:nvPr/>
            </p:nvSpPr>
            <p:spPr bwMode="auto">
              <a:xfrm>
                <a:off x="113855775" y="106956150"/>
                <a:ext cx="1008000"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38" name="Line 14"/>
              <p:cNvSpPr>
                <a:spLocks noChangeShapeType="1"/>
              </p:cNvSpPr>
              <p:nvPr/>
            </p:nvSpPr>
            <p:spPr bwMode="auto">
              <a:xfrm>
                <a:off x="112991775" y="107479050"/>
                <a:ext cx="864000" cy="171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39" name="Line 15"/>
              <p:cNvSpPr>
                <a:spLocks noChangeShapeType="1"/>
              </p:cNvSpPr>
              <p:nvPr/>
            </p:nvSpPr>
            <p:spPr bwMode="auto">
              <a:xfrm>
                <a:off x="115079775" y="106956150"/>
                <a:ext cx="1008000"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40" name="Line 16"/>
              <p:cNvSpPr>
                <a:spLocks noChangeShapeType="1"/>
              </p:cNvSpPr>
              <p:nvPr/>
            </p:nvSpPr>
            <p:spPr bwMode="auto">
              <a:xfrm>
                <a:off x="114863775" y="107460150"/>
                <a:ext cx="216000"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41" name="Line 17"/>
              <p:cNvSpPr>
                <a:spLocks noChangeShapeType="1"/>
              </p:cNvSpPr>
              <p:nvPr/>
            </p:nvSpPr>
            <p:spPr bwMode="auto">
              <a:xfrm>
                <a:off x="116123775" y="107496150"/>
                <a:ext cx="216000"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42" name="Line 18"/>
              <p:cNvSpPr>
                <a:spLocks noChangeShapeType="1"/>
              </p:cNvSpPr>
              <p:nvPr/>
            </p:nvSpPr>
            <p:spPr bwMode="auto">
              <a:xfrm>
                <a:off x="113027775" y="106992150"/>
                <a:ext cx="0" cy="468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43" name="Line 19"/>
              <p:cNvSpPr>
                <a:spLocks noChangeShapeType="1"/>
              </p:cNvSpPr>
              <p:nvPr/>
            </p:nvSpPr>
            <p:spPr bwMode="auto">
              <a:xfrm flipH="1">
                <a:off x="113855775" y="106956150"/>
                <a:ext cx="0" cy="504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44" name="Line 20"/>
              <p:cNvSpPr>
                <a:spLocks noChangeShapeType="1"/>
              </p:cNvSpPr>
              <p:nvPr/>
            </p:nvSpPr>
            <p:spPr bwMode="auto">
              <a:xfrm>
                <a:off x="112811775" y="106992150"/>
                <a:ext cx="0" cy="504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45" name="Line 21"/>
              <p:cNvSpPr>
                <a:spLocks noChangeShapeType="1"/>
              </p:cNvSpPr>
              <p:nvPr/>
            </p:nvSpPr>
            <p:spPr bwMode="auto">
              <a:xfrm flipH="1">
                <a:off x="114863775" y="106956150"/>
                <a:ext cx="0" cy="540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46" name="Line 22"/>
              <p:cNvSpPr>
                <a:spLocks noChangeShapeType="1"/>
              </p:cNvSpPr>
              <p:nvPr/>
            </p:nvSpPr>
            <p:spPr bwMode="auto">
              <a:xfrm flipH="1">
                <a:off x="115079775" y="106956150"/>
                <a:ext cx="0" cy="540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47" name="Line 23"/>
              <p:cNvSpPr>
                <a:spLocks noChangeShapeType="1"/>
              </p:cNvSpPr>
              <p:nvPr/>
            </p:nvSpPr>
            <p:spPr bwMode="auto">
              <a:xfrm flipH="1">
                <a:off x="116123775" y="106956150"/>
                <a:ext cx="0" cy="540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48" name="Text Box 24"/>
              <p:cNvSpPr txBox="1">
                <a:spLocks noChangeArrowheads="1"/>
              </p:cNvSpPr>
              <p:nvPr/>
            </p:nvSpPr>
            <p:spPr bwMode="auto">
              <a:xfrm>
                <a:off x="116447775" y="106920150"/>
                <a:ext cx="468000" cy="252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AU" sz="900">
                    <a:solidFill>
                      <a:srgbClr val="000000"/>
                    </a:solidFill>
                    <a:latin typeface="Arial" pitchFamily="34" charset="0"/>
                    <a:cs typeface="Arial" pitchFamily="34" charset="0"/>
                  </a:rPr>
                  <a:t>11</a:t>
                </a:r>
                <a:endParaRPr lang="en-US">
                  <a:latin typeface="Arial" pitchFamily="34" charset="0"/>
                  <a:cs typeface="Arial" pitchFamily="34" charset="0"/>
                </a:endParaRPr>
              </a:p>
            </p:txBody>
          </p:sp>
          <p:sp>
            <p:nvSpPr>
              <p:cNvPr id="1049" name="Text Box 25"/>
              <p:cNvSpPr txBox="1">
                <a:spLocks noChangeArrowheads="1"/>
              </p:cNvSpPr>
              <p:nvPr/>
            </p:nvSpPr>
            <p:spPr bwMode="auto">
              <a:xfrm>
                <a:off x="116411775" y="107388150"/>
                <a:ext cx="468000" cy="252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AU" sz="900">
                    <a:solidFill>
                      <a:srgbClr val="000000"/>
                    </a:solidFill>
                    <a:latin typeface="Arial" pitchFamily="34" charset="0"/>
                    <a:cs typeface="Arial" pitchFamily="34" charset="0"/>
                  </a:rPr>
                  <a:t>13</a:t>
                </a:r>
                <a:endParaRPr lang="en-US">
                  <a:latin typeface="Arial" pitchFamily="34" charset="0"/>
                  <a:cs typeface="Arial" pitchFamily="34" charset="0"/>
                </a:endParaRPr>
              </a:p>
            </p:txBody>
          </p:sp>
        </p:grpSp>
        <p:sp>
          <p:nvSpPr>
            <p:cNvPr id="1050" name="Text Box 26"/>
            <p:cNvSpPr txBox="1">
              <a:spLocks noChangeArrowheads="1"/>
            </p:cNvSpPr>
            <p:nvPr/>
          </p:nvSpPr>
          <p:spPr bwMode="auto">
            <a:xfrm>
              <a:off x="116447775" y="108396150"/>
              <a:ext cx="468000" cy="252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AU" sz="900">
                  <a:solidFill>
                    <a:srgbClr val="000000"/>
                  </a:solidFill>
                  <a:latin typeface="Arial" pitchFamily="34" charset="0"/>
                  <a:cs typeface="Arial" pitchFamily="34" charset="0"/>
                </a:rPr>
                <a:t>5</a:t>
              </a:r>
              <a:endParaRPr lang="en-US">
                <a:latin typeface="Arial" pitchFamily="34" charset="0"/>
                <a:cs typeface="Arial" pitchFamily="34" charset="0"/>
              </a:endParaRPr>
            </a:p>
          </p:txBody>
        </p:sp>
        <p:sp>
          <p:nvSpPr>
            <p:cNvPr id="1051" name="Text Box 27"/>
            <p:cNvSpPr txBox="1">
              <a:spLocks noChangeArrowheads="1"/>
            </p:cNvSpPr>
            <p:nvPr/>
          </p:nvSpPr>
          <p:spPr bwMode="auto">
            <a:xfrm>
              <a:off x="116483775" y="108936150"/>
              <a:ext cx="468000" cy="252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AU" sz="900">
                  <a:solidFill>
                    <a:srgbClr val="000000"/>
                  </a:solidFill>
                  <a:latin typeface="Arial" pitchFamily="34" charset="0"/>
                  <a:cs typeface="Arial" pitchFamily="34" charset="0"/>
                </a:rPr>
                <a:t>19</a:t>
              </a:r>
              <a:endParaRPr lang="en-US">
                <a:latin typeface="Arial" pitchFamily="34" charset="0"/>
                <a:cs typeface="Arial" pitchFamily="34" charset="0"/>
              </a:endParaRPr>
            </a:p>
          </p:txBody>
        </p:sp>
      </p:grpSp>
      <p:sp>
        <p:nvSpPr>
          <p:cNvPr id="40" name="TextBox 39"/>
          <p:cNvSpPr txBox="1"/>
          <p:nvPr/>
        </p:nvSpPr>
        <p:spPr>
          <a:xfrm>
            <a:off x="2025214" y="960239"/>
            <a:ext cx="7887210" cy="400110"/>
          </a:xfrm>
          <a:prstGeom prst="rect">
            <a:avLst/>
          </a:prstGeom>
          <a:noFill/>
        </p:spPr>
        <p:txBody>
          <a:bodyPr wrap="square" rtlCol="0">
            <a:spAutoFit/>
          </a:bodyPr>
          <a:lstStyle/>
          <a:p>
            <a:r>
              <a:rPr lang="en-AU" sz="2000" dirty="0"/>
              <a:t>Has the driver worked more than 12 hours in 24? </a:t>
            </a:r>
          </a:p>
        </p:txBody>
      </p:sp>
      <p:sp>
        <p:nvSpPr>
          <p:cNvPr id="3" name="TextBox 2"/>
          <p:cNvSpPr txBox="1"/>
          <p:nvPr/>
        </p:nvSpPr>
        <p:spPr>
          <a:xfrm rot="16200000">
            <a:off x="1356638" y="2605209"/>
            <a:ext cx="1126271" cy="369332"/>
          </a:xfrm>
          <a:prstGeom prst="rect">
            <a:avLst/>
          </a:prstGeom>
          <a:noFill/>
        </p:spPr>
        <p:txBody>
          <a:bodyPr wrap="square" rtlCol="0">
            <a:spAutoFit/>
          </a:bodyPr>
          <a:lstStyle/>
          <a:p>
            <a:r>
              <a:rPr lang="en-AU" dirty="0"/>
              <a:t>MONDAY</a:t>
            </a:r>
          </a:p>
        </p:txBody>
      </p:sp>
      <p:sp>
        <p:nvSpPr>
          <p:cNvPr id="49" name="TextBox 48"/>
          <p:cNvSpPr txBox="1"/>
          <p:nvPr/>
        </p:nvSpPr>
        <p:spPr>
          <a:xfrm rot="16200000">
            <a:off x="1388981" y="4438264"/>
            <a:ext cx="1126271" cy="369332"/>
          </a:xfrm>
          <a:prstGeom prst="rect">
            <a:avLst/>
          </a:prstGeom>
          <a:noFill/>
        </p:spPr>
        <p:txBody>
          <a:bodyPr wrap="square" rtlCol="0">
            <a:spAutoFit/>
          </a:bodyPr>
          <a:lstStyle/>
          <a:p>
            <a:r>
              <a:rPr lang="en-AU" dirty="0"/>
              <a:t>TUESDAY</a:t>
            </a:r>
          </a:p>
        </p:txBody>
      </p:sp>
      <p:sp>
        <p:nvSpPr>
          <p:cNvPr id="41" name="Line 29"/>
          <p:cNvSpPr>
            <a:spLocks noChangeShapeType="1"/>
          </p:cNvSpPr>
          <p:nvPr/>
        </p:nvSpPr>
        <p:spPr bwMode="auto">
          <a:xfrm>
            <a:off x="3719736" y="1394654"/>
            <a:ext cx="2147787" cy="1324570"/>
          </a:xfrm>
          <a:prstGeom prst="line">
            <a:avLst/>
          </a:prstGeom>
          <a:noFill/>
          <a:ln w="28575" algn="ctr">
            <a:solidFill>
              <a:srgbClr val="0099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AU"/>
          </a:p>
        </p:txBody>
      </p:sp>
      <p:sp>
        <p:nvSpPr>
          <p:cNvPr id="50" name="Line 29"/>
          <p:cNvSpPr>
            <a:spLocks noChangeShapeType="1"/>
          </p:cNvSpPr>
          <p:nvPr/>
        </p:nvSpPr>
        <p:spPr bwMode="auto">
          <a:xfrm>
            <a:off x="3719736" y="1394655"/>
            <a:ext cx="2192987" cy="3279909"/>
          </a:xfrm>
          <a:prstGeom prst="line">
            <a:avLst/>
          </a:prstGeom>
          <a:noFill/>
          <a:ln w="28575" algn="ctr">
            <a:solidFill>
              <a:srgbClr val="0099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AU"/>
          </a:p>
        </p:txBody>
      </p:sp>
      <p:sp>
        <p:nvSpPr>
          <p:cNvPr id="2" name="TextBox 1"/>
          <p:cNvSpPr txBox="1"/>
          <p:nvPr/>
        </p:nvSpPr>
        <p:spPr>
          <a:xfrm>
            <a:off x="5375920" y="1394655"/>
            <a:ext cx="4824536" cy="646331"/>
          </a:xfrm>
          <a:prstGeom prst="rect">
            <a:avLst/>
          </a:prstGeom>
          <a:noFill/>
        </p:spPr>
        <p:txBody>
          <a:bodyPr wrap="square" rtlCol="0">
            <a:spAutoFit/>
          </a:bodyPr>
          <a:lstStyle/>
          <a:p>
            <a:pPr algn="ctr"/>
            <a:r>
              <a:rPr lang="en-AU" b="1" dirty="0">
                <a:solidFill>
                  <a:srgbClr val="C00000"/>
                </a:solidFill>
              </a:rPr>
              <a:t>The Driver has not breached as Noon to Noon in this example is NOT 24 hours</a:t>
            </a:r>
          </a:p>
        </p:txBody>
      </p:sp>
      <p:sp>
        <p:nvSpPr>
          <p:cNvPr id="51" name="TextBox 50"/>
          <p:cNvSpPr txBox="1"/>
          <p:nvPr/>
        </p:nvSpPr>
        <p:spPr>
          <a:xfrm>
            <a:off x="1573724" y="5589241"/>
            <a:ext cx="8986772" cy="646331"/>
          </a:xfrm>
          <a:prstGeom prst="rect">
            <a:avLst/>
          </a:prstGeom>
          <a:noFill/>
        </p:spPr>
        <p:txBody>
          <a:bodyPr wrap="square" rtlCol="0">
            <a:spAutoFit/>
          </a:bodyPr>
          <a:lstStyle/>
          <a:p>
            <a:r>
              <a:rPr lang="en-AU" dirty="0"/>
              <a:t>24-hour work periods start after the end of a ‘Relevant Major Break’ and a Relevant Major Break is defined as a break of 7 hours or more</a:t>
            </a:r>
          </a:p>
        </p:txBody>
      </p:sp>
      <p:sp>
        <p:nvSpPr>
          <p:cNvPr id="52" name="TextBox 51"/>
          <p:cNvSpPr txBox="1"/>
          <p:nvPr/>
        </p:nvSpPr>
        <p:spPr>
          <a:xfrm>
            <a:off x="6059579" y="5912405"/>
            <a:ext cx="4428909" cy="923330"/>
          </a:xfrm>
          <a:prstGeom prst="rect">
            <a:avLst/>
          </a:prstGeom>
          <a:noFill/>
        </p:spPr>
        <p:txBody>
          <a:bodyPr wrap="square" rtlCol="0">
            <a:spAutoFit/>
          </a:bodyPr>
          <a:lstStyle/>
          <a:p>
            <a:pPr algn="ctr"/>
            <a:r>
              <a:rPr lang="en-AU" b="1" dirty="0">
                <a:solidFill>
                  <a:srgbClr val="C00000"/>
                </a:solidFill>
              </a:rPr>
              <a:t>As there is only a break of 4 hours from 8 am to Noon – Enforcement personnel will not count your 24 hours from Noon </a:t>
            </a:r>
          </a:p>
        </p:txBody>
      </p:sp>
      <p:sp>
        <p:nvSpPr>
          <p:cNvPr id="42" name="TextBox 41"/>
          <p:cNvSpPr txBox="1"/>
          <p:nvPr/>
        </p:nvSpPr>
        <p:spPr>
          <a:xfrm>
            <a:off x="5118111" y="65681"/>
            <a:ext cx="6660232" cy="646331"/>
          </a:xfrm>
          <a:prstGeom prst="rect">
            <a:avLst/>
          </a:prstGeom>
          <a:noFill/>
        </p:spPr>
        <p:txBody>
          <a:bodyPr wrap="square" rtlCol="0">
            <a:spAutoFit/>
          </a:bodyPr>
          <a:lstStyle/>
          <a:p>
            <a:pPr algn="r"/>
            <a:r>
              <a:rPr lang="en-AU" sz="3600" b="1" dirty="0">
                <a:solidFill>
                  <a:schemeClr val="accent6">
                    <a:lumMod val="50000"/>
                  </a:schemeClr>
                </a:solidFill>
              </a:rPr>
              <a:t>WORK &amp; REST HOURS</a:t>
            </a:r>
          </a:p>
        </p:txBody>
      </p:sp>
    </p:spTree>
    <p:extLst>
      <p:ext uri="{BB962C8B-B14F-4D97-AF65-F5344CB8AC3E}">
        <p14:creationId xmlns:p14="http://schemas.microsoft.com/office/powerpoint/2010/main" val="246587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P spid="2" grpId="0"/>
      <p:bldP spid="51" grpId="0"/>
      <p:bldP spid="5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a:grpSpLocks/>
          </p:cNvGrpSpPr>
          <p:nvPr/>
        </p:nvGrpSpPr>
        <p:grpSpPr bwMode="auto">
          <a:xfrm>
            <a:off x="2097738" y="2531757"/>
            <a:ext cx="7670464" cy="3454731"/>
            <a:chOff x="110939775" y="106452150"/>
            <a:chExt cx="6109200" cy="2844000"/>
          </a:xfrm>
        </p:grpSpPr>
        <p:pic>
          <p:nvPicPr>
            <p:cNvPr id="1027" name="Picture 3"/>
            <p:cNvPicPr>
              <a:picLocks noChangeAspect="1" noChangeArrowheads="1"/>
            </p:cNvPicPr>
            <p:nvPr/>
          </p:nvPicPr>
          <p:blipFill>
            <a:blip r:embed="rId3" cstate="print"/>
            <a:srcRect/>
            <a:stretch>
              <a:fillRect/>
            </a:stretch>
          </p:blipFill>
          <p:spPr bwMode="auto">
            <a:xfrm>
              <a:off x="110975775" y="107964150"/>
              <a:ext cx="6073200" cy="1332000"/>
            </a:xfrm>
            <a:prstGeom prst="rect">
              <a:avLst/>
            </a:prstGeom>
            <a:noFill/>
            <a:ln w="9525" algn="in">
              <a:noFill/>
              <a:miter lim="800000"/>
              <a:headEnd/>
              <a:tailEnd/>
            </a:ln>
            <a:effectLst/>
          </p:spPr>
        </p:pic>
        <p:sp>
          <p:nvSpPr>
            <p:cNvPr id="1028" name="Line 4"/>
            <p:cNvSpPr>
              <a:spLocks noChangeShapeType="1"/>
            </p:cNvSpPr>
            <p:nvPr/>
          </p:nvSpPr>
          <p:spPr bwMode="auto">
            <a:xfrm flipH="1" flipV="1">
              <a:off x="111371775" y="108972150"/>
              <a:ext cx="1476000"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29" name="Line 5"/>
            <p:cNvSpPr>
              <a:spLocks noChangeShapeType="1"/>
            </p:cNvSpPr>
            <p:nvPr/>
          </p:nvSpPr>
          <p:spPr bwMode="auto">
            <a:xfrm>
              <a:off x="112847775" y="108468150"/>
              <a:ext cx="0" cy="504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30" name="Line 6"/>
            <p:cNvSpPr>
              <a:spLocks noChangeShapeType="1"/>
            </p:cNvSpPr>
            <p:nvPr/>
          </p:nvSpPr>
          <p:spPr bwMode="auto">
            <a:xfrm>
              <a:off x="113891775" y="108432150"/>
              <a:ext cx="0" cy="540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31" name="Line 7"/>
            <p:cNvSpPr>
              <a:spLocks noChangeShapeType="1"/>
            </p:cNvSpPr>
            <p:nvPr/>
          </p:nvSpPr>
          <p:spPr bwMode="auto">
            <a:xfrm flipH="1" flipV="1">
              <a:off x="112811775" y="108468150"/>
              <a:ext cx="1080000"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32" name="Line 8"/>
            <p:cNvSpPr>
              <a:spLocks noChangeShapeType="1"/>
            </p:cNvSpPr>
            <p:nvPr/>
          </p:nvSpPr>
          <p:spPr bwMode="auto">
            <a:xfrm flipH="1">
              <a:off x="113855775" y="108936150"/>
              <a:ext cx="2484000" cy="36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grpSp>
          <p:nvGrpSpPr>
            <p:cNvPr id="6" name="Group 9"/>
            <p:cNvGrpSpPr>
              <a:grpSpLocks/>
            </p:cNvGrpSpPr>
            <p:nvPr/>
          </p:nvGrpSpPr>
          <p:grpSpPr bwMode="auto">
            <a:xfrm>
              <a:off x="110939775" y="106452150"/>
              <a:ext cx="6073200" cy="1332000"/>
              <a:chOff x="110939775" y="106452150"/>
              <a:chExt cx="6073200" cy="1332000"/>
            </a:xfrm>
          </p:grpSpPr>
          <p:pic>
            <p:nvPicPr>
              <p:cNvPr id="1034" name="Picture 10"/>
              <p:cNvPicPr>
                <a:picLocks noChangeAspect="1" noChangeArrowheads="1"/>
              </p:cNvPicPr>
              <p:nvPr/>
            </p:nvPicPr>
            <p:blipFill>
              <a:blip r:embed="rId3" cstate="print"/>
              <a:srcRect/>
              <a:stretch>
                <a:fillRect/>
              </a:stretch>
            </p:blipFill>
            <p:spPr bwMode="auto">
              <a:xfrm>
                <a:off x="110939775" y="106452150"/>
                <a:ext cx="6073200" cy="1332000"/>
              </a:xfrm>
              <a:prstGeom prst="rect">
                <a:avLst/>
              </a:prstGeom>
              <a:noFill/>
              <a:ln w="9525" algn="in">
                <a:noFill/>
                <a:miter lim="800000"/>
                <a:headEnd/>
                <a:tailEnd/>
              </a:ln>
              <a:effectLst/>
            </p:spPr>
          </p:pic>
          <p:sp>
            <p:nvSpPr>
              <p:cNvPr id="1035" name="Line 11"/>
              <p:cNvSpPr>
                <a:spLocks noChangeShapeType="1"/>
              </p:cNvSpPr>
              <p:nvPr/>
            </p:nvSpPr>
            <p:spPr bwMode="auto">
              <a:xfrm>
                <a:off x="111371775" y="107496150"/>
                <a:ext cx="1440000" cy="0"/>
              </a:xfrm>
              <a:prstGeom prst="line">
                <a:avLst/>
              </a:prstGeom>
              <a:noFill/>
              <a:ln w="25400">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36" name="Line 12"/>
              <p:cNvSpPr>
                <a:spLocks noChangeShapeType="1"/>
              </p:cNvSpPr>
              <p:nvPr/>
            </p:nvSpPr>
            <p:spPr bwMode="auto">
              <a:xfrm>
                <a:off x="112811775" y="106992150"/>
                <a:ext cx="216000"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37" name="Line 13"/>
              <p:cNvSpPr>
                <a:spLocks noChangeShapeType="1"/>
              </p:cNvSpPr>
              <p:nvPr/>
            </p:nvSpPr>
            <p:spPr bwMode="auto">
              <a:xfrm>
                <a:off x="113855775" y="106956150"/>
                <a:ext cx="1008000"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38" name="Line 14"/>
              <p:cNvSpPr>
                <a:spLocks noChangeShapeType="1"/>
              </p:cNvSpPr>
              <p:nvPr/>
            </p:nvSpPr>
            <p:spPr bwMode="auto">
              <a:xfrm>
                <a:off x="112991775" y="107479050"/>
                <a:ext cx="864000" cy="171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39" name="Line 15"/>
              <p:cNvSpPr>
                <a:spLocks noChangeShapeType="1"/>
              </p:cNvSpPr>
              <p:nvPr/>
            </p:nvSpPr>
            <p:spPr bwMode="auto">
              <a:xfrm>
                <a:off x="115079775" y="106956150"/>
                <a:ext cx="1008000"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40" name="Line 16"/>
              <p:cNvSpPr>
                <a:spLocks noChangeShapeType="1"/>
              </p:cNvSpPr>
              <p:nvPr/>
            </p:nvSpPr>
            <p:spPr bwMode="auto">
              <a:xfrm>
                <a:off x="114863775" y="107460150"/>
                <a:ext cx="216000"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41" name="Line 17"/>
              <p:cNvSpPr>
                <a:spLocks noChangeShapeType="1"/>
              </p:cNvSpPr>
              <p:nvPr/>
            </p:nvSpPr>
            <p:spPr bwMode="auto">
              <a:xfrm>
                <a:off x="116123775" y="107496150"/>
                <a:ext cx="216000"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42" name="Line 18"/>
              <p:cNvSpPr>
                <a:spLocks noChangeShapeType="1"/>
              </p:cNvSpPr>
              <p:nvPr/>
            </p:nvSpPr>
            <p:spPr bwMode="auto">
              <a:xfrm>
                <a:off x="113027775" y="106992150"/>
                <a:ext cx="0" cy="468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43" name="Line 19"/>
              <p:cNvSpPr>
                <a:spLocks noChangeShapeType="1"/>
              </p:cNvSpPr>
              <p:nvPr/>
            </p:nvSpPr>
            <p:spPr bwMode="auto">
              <a:xfrm flipH="1">
                <a:off x="113855775" y="106956150"/>
                <a:ext cx="0" cy="504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44" name="Line 20"/>
              <p:cNvSpPr>
                <a:spLocks noChangeShapeType="1"/>
              </p:cNvSpPr>
              <p:nvPr/>
            </p:nvSpPr>
            <p:spPr bwMode="auto">
              <a:xfrm>
                <a:off x="112811775" y="106992150"/>
                <a:ext cx="0" cy="504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45" name="Line 21"/>
              <p:cNvSpPr>
                <a:spLocks noChangeShapeType="1"/>
              </p:cNvSpPr>
              <p:nvPr/>
            </p:nvSpPr>
            <p:spPr bwMode="auto">
              <a:xfrm flipH="1">
                <a:off x="114863775" y="106956150"/>
                <a:ext cx="0" cy="540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46" name="Line 22"/>
              <p:cNvSpPr>
                <a:spLocks noChangeShapeType="1"/>
              </p:cNvSpPr>
              <p:nvPr/>
            </p:nvSpPr>
            <p:spPr bwMode="auto">
              <a:xfrm flipH="1">
                <a:off x="115079775" y="106956150"/>
                <a:ext cx="0" cy="540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47" name="Line 23"/>
              <p:cNvSpPr>
                <a:spLocks noChangeShapeType="1"/>
              </p:cNvSpPr>
              <p:nvPr/>
            </p:nvSpPr>
            <p:spPr bwMode="auto">
              <a:xfrm flipH="1">
                <a:off x="116123775" y="106956150"/>
                <a:ext cx="0" cy="540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048" name="Text Box 24"/>
              <p:cNvSpPr txBox="1">
                <a:spLocks noChangeArrowheads="1"/>
              </p:cNvSpPr>
              <p:nvPr/>
            </p:nvSpPr>
            <p:spPr bwMode="auto">
              <a:xfrm>
                <a:off x="116447775" y="106920150"/>
                <a:ext cx="468000" cy="252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AU" sz="900">
                    <a:solidFill>
                      <a:srgbClr val="000000"/>
                    </a:solidFill>
                    <a:latin typeface="Arial" pitchFamily="34" charset="0"/>
                    <a:cs typeface="Arial" pitchFamily="34" charset="0"/>
                  </a:rPr>
                  <a:t>11</a:t>
                </a:r>
                <a:endParaRPr lang="en-US">
                  <a:latin typeface="Arial" pitchFamily="34" charset="0"/>
                  <a:cs typeface="Arial" pitchFamily="34" charset="0"/>
                </a:endParaRPr>
              </a:p>
            </p:txBody>
          </p:sp>
          <p:sp>
            <p:nvSpPr>
              <p:cNvPr id="1049" name="Text Box 25"/>
              <p:cNvSpPr txBox="1">
                <a:spLocks noChangeArrowheads="1"/>
              </p:cNvSpPr>
              <p:nvPr/>
            </p:nvSpPr>
            <p:spPr bwMode="auto">
              <a:xfrm>
                <a:off x="116411775" y="107388150"/>
                <a:ext cx="468000" cy="252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AU" sz="900">
                    <a:solidFill>
                      <a:srgbClr val="000000"/>
                    </a:solidFill>
                    <a:latin typeface="Arial" pitchFamily="34" charset="0"/>
                    <a:cs typeface="Arial" pitchFamily="34" charset="0"/>
                  </a:rPr>
                  <a:t>13</a:t>
                </a:r>
                <a:endParaRPr lang="en-US">
                  <a:latin typeface="Arial" pitchFamily="34" charset="0"/>
                  <a:cs typeface="Arial" pitchFamily="34" charset="0"/>
                </a:endParaRPr>
              </a:p>
            </p:txBody>
          </p:sp>
        </p:grpSp>
        <p:sp>
          <p:nvSpPr>
            <p:cNvPr id="1050" name="Text Box 26"/>
            <p:cNvSpPr txBox="1">
              <a:spLocks noChangeArrowheads="1"/>
            </p:cNvSpPr>
            <p:nvPr/>
          </p:nvSpPr>
          <p:spPr bwMode="auto">
            <a:xfrm>
              <a:off x="116447775" y="108396150"/>
              <a:ext cx="468000" cy="252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AU" sz="900">
                  <a:solidFill>
                    <a:srgbClr val="000000"/>
                  </a:solidFill>
                  <a:latin typeface="Arial" pitchFamily="34" charset="0"/>
                  <a:cs typeface="Arial" pitchFamily="34" charset="0"/>
                </a:rPr>
                <a:t>5</a:t>
              </a:r>
              <a:endParaRPr lang="en-US">
                <a:latin typeface="Arial" pitchFamily="34" charset="0"/>
                <a:cs typeface="Arial" pitchFamily="34" charset="0"/>
              </a:endParaRPr>
            </a:p>
          </p:txBody>
        </p:sp>
        <p:sp>
          <p:nvSpPr>
            <p:cNvPr id="1051" name="Text Box 27"/>
            <p:cNvSpPr txBox="1">
              <a:spLocks noChangeArrowheads="1"/>
            </p:cNvSpPr>
            <p:nvPr/>
          </p:nvSpPr>
          <p:spPr bwMode="auto">
            <a:xfrm>
              <a:off x="116483775" y="108936150"/>
              <a:ext cx="468000" cy="252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AU" sz="900">
                  <a:solidFill>
                    <a:srgbClr val="000000"/>
                  </a:solidFill>
                  <a:latin typeface="Arial" pitchFamily="34" charset="0"/>
                  <a:cs typeface="Arial" pitchFamily="34" charset="0"/>
                </a:rPr>
                <a:t>19</a:t>
              </a:r>
              <a:endParaRPr lang="en-US">
                <a:latin typeface="Arial" pitchFamily="34" charset="0"/>
                <a:cs typeface="Arial" pitchFamily="34" charset="0"/>
              </a:endParaRPr>
            </a:p>
          </p:txBody>
        </p:sp>
      </p:grpSp>
      <p:sp>
        <p:nvSpPr>
          <p:cNvPr id="3" name="TextBox 2"/>
          <p:cNvSpPr txBox="1"/>
          <p:nvPr/>
        </p:nvSpPr>
        <p:spPr>
          <a:xfrm rot="16200000">
            <a:off x="1269998" y="3097694"/>
            <a:ext cx="1126271" cy="369332"/>
          </a:xfrm>
          <a:prstGeom prst="rect">
            <a:avLst/>
          </a:prstGeom>
          <a:noFill/>
        </p:spPr>
        <p:txBody>
          <a:bodyPr wrap="square" rtlCol="0">
            <a:spAutoFit/>
          </a:bodyPr>
          <a:lstStyle/>
          <a:p>
            <a:r>
              <a:rPr lang="en-AU" dirty="0"/>
              <a:t>MONDAY</a:t>
            </a:r>
          </a:p>
        </p:txBody>
      </p:sp>
      <p:sp>
        <p:nvSpPr>
          <p:cNvPr id="49" name="TextBox 48"/>
          <p:cNvSpPr txBox="1"/>
          <p:nvPr/>
        </p:nvSpPr>
        <p:spPr>
          <a:xfrm rot="16200000">
            <a:off x="1304529" y="4954435"/>
            <a:ext cx="1126271" cy="369332"/>
          </a:xfrm>
          <a:prstGeom prst="rect">
            <a:avLst/>
          </a:prstGeom>
          <a:noFill/>
        </p:spPr>
        <p:txBody>
          <a:bodyPr wrap="square" rtlCol="0">
            <a:spAutoFit/>
          </a:bodyPr>
          <a:lstStyle/>
          <a:p>
            <a:r>
              <a:rPr lang="en-AU" dirty="0"/>
              <a:t>TUESDAY</a:t>
            </a:r>
          </a:p>
        </p:txBody>
      </p:sp>
      <p:sp>
        <p:nvSpPr>
          <p:cNvPr id="41" name="Line 29"/>
          <p:cNvSpPr>
            <a:spLocks noChangeShapeType="1"/>
          </p:cNvSpPr>
          <p:nvPr/>
        </p:nvSpPr>
        <p:spPr bwMode="auto">
          <a:xfrm>
            <a:off x="3719736" y="1394654"/>
            <a:ext cx="728410" cy="2055448"/>
          </a:xfrm>
          <a:prstGeom prst="line">
            <a:avLst/>
          </a:prstGeom>
          <a:noFill/>
          <a:ln w="28575" algn="ctr">
            <a:solidFill>
              <a:srgbClr val="0099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AU"/>
          </a:p>
        </p:txBody>
      </p:sp>
      <p:sp>
        <p:nvSpPr>
          <p:cNvPr id="50" name="Line 29"/>
          <p:cNvSpPr>
            <a:spLocks noChangeShapeType="1"/>
          </p:cNvSpPr>
          <p:nvPr/>
        </p:nvSpPr>
        <p:spPr bwMode="auto">
          <a:xfrm>
            <a:off x="3719736" y="1394654"/>
            <a:ext cx="773610" cy="3978562"/>
          </a:xfrm>
          <a:prstGeom prst="line">
            <a:avLst/>
          </a:prstGeom>
          <a:noFill/>
          <a:ln w="28575" algn="ctr">
            <a:solidFill>
              <a:srgbClr val="0099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AU"/>
          </a:p>
        </p:txBody>
      </p:sp>
      <p:sp>
        <p:nvSpPr>
          <p:cNvPr id="4" name="TextBox 3"/>
          <p:cNvSpPr txBox="1"/>
          <p:nvPr/>
        </p:nvSpPr>
        <p:spPr>
          <a:xfrm>
            <a:off x="1822204" y="796415"/>
            <a:ext cx="8176333" cy="646331"/>
          </a:xfrm>
          <a:prstGeom prst="rect">
            <a:avLst/>
          </a:prstGeom>
          <a:noFill/>
        </p:spPr>
        <p:txBody>
          <a:bodyPr wrap="square" rtlCol="0">
            <a:spAutoFit/>
          </a:bodyPr>
          <a:lstStyle/>
          <a:p>
            <a:r>
              <a:rPr lang="en-AU" dirty="0"/>
              <a:t>In these examples the only start points for 24-hour periods is 7 am on Monday (after a 7-hour break) and 7 am on Tuesday (after an 8-hour break) </a:t>
            </a:r>
          </a:p>
        </p:txBody>
      </p:sp>
      <p:grpSp>
        <p:nvGrpSpPr>
          <p:cNvPr id="8" name="Group 7"/>
          <p:cNvGrpSpPr/>
          <p:nvPr/>
        </p:nvGrpSpPr>
        <p:grpSpPr>
          <a:xfrm>
            <a:off x="4749886" y="1456487"/>
            <a:ext cx="4968552" cy="3808442"/>
            <a:chOff x="3225886" y="1456487"/>
            <a:chExt cx="4968552" cy="3808442"/>
          </a:xfrm>
        </p:grpSpPr>
        <p:sp>
          <p:nvSpPr>
            <p:cNvPr id="7" name="TextBox 6"/>
            <p:cNvSpPr txBox="1"/>
            <p:nvPr/>
          </p:nvSpPr>
          <p:spPr>
            <a:xfrm>
              <a:off x="3225886" y="1456487"/>
              <a:ext cx="4968552" cy="923330"/>
            </a:xfrm>
            <a:prstGeom prst="rect">
              <a:avLst/>
            </a:prstGeom>
            <a:noFill/>
          </p:spPr>
          <p:txBody>
            <a:bodyPr wrap="square" rtlCol="0">
              <a:spAutoFit/>
            </a:bodyPr>
            <a:lstStyle/>
            <a:p>
              <a:r>
                <a:rPr lang="en-AU" dirty="0"/>
                <a:t>You may hear Drivers say they can work 15 hours in 24 hour – this is because under HVNL it may not be defined as 24 hours </a:t>
              </a:r>
            </a:p>
          </p:txBody>
        </p:sp>
        <p:sp>
          <p:nvSpPr>
            <p:cNvPr id="51" name="Line 29"/>
            <p:cNvSpPr>
              <a:spLocks noChangeShapeType="1"/>
            </p:cNvSpPr>
            <p:nvPr/>
          </p:nvSpPr>
          <p:spPr bwMode="auto">
            <a:xfrm flipH="1">
              <a:off x="4280150" y="2132856"/>
              <a:ext cx="1356002" cy="1251079"/>
            </a:xfrm>
            <a:prstGeom prst="line">
              <a:avLst/>
            </a:prstGeom>
            <a:noFill/>
            <a:ln w="28575" algn="ctr">
              <a:solidFill>
                <a:srgbClr val="C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AU"/>
            </a:p>
          </p:txBody>
        </p:sp>
        <p:sp>
          <p:nvSpPr>
            <p:cNvPr id="52" name="Line 29"/>
            <p:cNvSpPr>
              <a:spLocks noChangeShapeType="1"/>
            </p:cNvSpPr>
            <p:nvPr/>
          </p:nvSpPr>
          <p:spPr bwMode="auto">
            <a:xfrm flipH="1">
              <a:off x="4280147" y="2132856"/>
              <a:ext cx="1356005" cy="3132073"/>
            </a:xfrm>
            <a:prstGeom prst="line">
              <a:avLst/>
            </a:prstGeom>
            <a:noFill/>
            <a:ln w="28575" algn="ctr">
              <a:solidFill>
                <a:srgbClr val="C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AU"/>
            </a:p>
          </p:txBody>
        </p:sp>
      </p:grpSp>
      <p:sp>
        <p:nvSpPr>
          <p:cNvPr id="42" name="TextBox 41"/>
          <p:cNvSpPr txBox="1"/>
          <p:nvPr/>
        </p:nvSpPr>
        <p:spPr>
          <a:xfrm>
            <a:off x="5276442" y="80714"/>
            <a:ext cx="6660232" cy="646331"/>
          </a:xfrm>
          <a:prstGeom prst="rect">
            <a:avLst/>
          </a:prstGeom>
          <a:noFill/>
        </p:spPr>
        <p:txBody>
          <a:bodyPr wrap="square" rtlCol="0">
            <a:spAutoFit/>
          </a:bodyPr>
          <a:lstStyle/>
          <a:p>
            <a:pPr algn="r"/>
            <a:r>
              <a:rPr lang="en-AU" sz="3600" b="1" dirty="0">
                <a:solidFill>
                  <a:schemeClr val="accent6">
                    <a:lumMod val="50000"/>
                  </a:schemeClr>
                </a:solidFill>
              </a:rPr>
              <a:t>WORK &amp; REST HOURS</a:t>
            </a:r>
          </a:p>
        </p:txBody>
      </p:sp>
    </p:spTree>
    <p:extLst>
      <p:ext uri="{BB962C8B-B14F-4D97-AF65-F5344CB8AC3E}">
        <p14:creationId xmlns:p14="http://schemas.microsoft.com/office/powerpoint/2010/main" val="118056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0481" y="1772817"/>
            <a:ext cx="8820472" cy="646331"/>
          </a:xfrm>
          <a:prstGeom prst="rect">
            <a:avLst/>
          </a:prstGeom>
        </p:spPr>
        <p:txBody>
          <a:bodyPr wrap="square">
            <a:spAutoFit/>
          </a:bodyPr>
          <a:lstStyle/>
          <a:p>
            <a:r>
              <a:rPr lang="en-AU" dirty="0">
                <a:cs typeface="Arial" pitchFamily="34" charset="0"/>
              </a:rPr>
              <a:t>Periods of less than 24 hours should be counted forward from the end of any period of rest time.</a:t>
            </a:r>
          </a:p>
        </p:txBody>
      </p:sp>
      <p:grpSp>
        <p:nvGrpSpPr>
          <p:cNvPr id="3" name="Group 5"/>
          <p:cNvGrpSpPr/>
          <p:nvPr/>
        </p:nvGrpSpPr>
        <p:grpSpPr>
          <a:xfrm>
            <a:off x="2063553" y="2708920"/>
            <a:ext cx="7665483" cy="3022568"/>
            <a:chOff x="647626" y="2385343"/>
            <a:chExt cx="6104734" cy="2488937"/>
          </a:xfrm>
        </p:grpSpPr>
        <p:grpSp>
          <p:nvGrpSpPr>
            <p:cNvPr id="5" name="Group 9"/>
            <p:cNvGrpSpPr>
              <a:grpSpLocks/>
            </p:cNvGrpSpPr>
            <p:nvPr/>
          </p:nvGrpSpPr>
          <p:grpSpPr bwMode="auto">
            <a:xfrm>
              <a:off x="647626" y="2385343"/>
              <a:ext cx="6072703" cy="1332375"/>
              <a:chOff x="110939775" y="106452150"/>
              <a:chExt cx="6073200" cy="1332000"/>
            </a:xfrm>
          </p:grpSpPr>
          <p:pic>
            <p:nvPicPr>
              <p:cNvPr id="9" name="Picture 10"/>
              <p:cNvPicPr>
                <a:picLocks noChangeAspect="1" noChangeArrowheads="1"/>
              </p:cNvPicPr>
              <p:nvPr/>
            </p:nvPicPr>
            <p:blipFill>
              <a:blip r:embed="rId3" cstate="print"/>
              <a:srcRect/>
              <a:stretch>
                <a:fillRect/>
              </a:stretch>
            </p:blipFill>
            <p:spPr bwMode="auto">
              <a:xfrm>
                <a:off x="110939775" y="106452150"/>
                <a:ext cx="6073200" cy="1332000"/>
              </a:xfrm>
              <a:prstGeom prst="rect">
                <a:avLst/>
              </a:prstGeom>
              <a:noFill/>
              <a:ln w="9525" algn="in">
                <a:noFill/>
                <a:miter lim="800000"/>
                <a:headEnd/>
                <a:tailEnd/>
              </a:ln>
              <a:effectLst/>
            </p:spPr>
          </p:pic>
          <p:sp>
            <p:nvSpPr>
              <p:cNvPr id="10" name="Line 11"/>
              <p:cNvSpPr>
                <a:spLocks noChangeShapeType="1"/>
              </p:cNvSpPr>
              <p:nvPr/>
            </p:nvSpPr>
            <p:spPr bwMode="auto">
              <a:xfrm>
                <a:off x="111371775" y="107496150"/>
                <a:ext cx="1440000" cy="0"/>
              </a:xfrm>
              <a:prstGeom prst="line">
                <a:avLst/>
              </a:prstGeom>
              <a:noFill/>
              <a:ln w="25400">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1" name="Line 12"/>
              <p:cNvSpPr>
                <a:spLocks noChangeShapeType="1"/>
              </p:cNvSpPr>
              <p:nvPr/>
            </p:nvSpPr>
            <p:spPr bwMode="auto">
              <a:xfrm>
                <a:off x="112811775" y="106992150"/>
                <a:ext cx="216000"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2" name="Line 13"/>
              <p:cNvSpPr>
                <a:spLocks noChangeShapeType="1"/>
              </p:cNvSpPr>
              <p:nvPr/>
            </p:nvSpPr>
            <p:spPr bwMode="auto">
              <a:xfrm>
                <a:off x="113855775" y="106956150"/>
                <a:ext cx="1008000"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3" name="Line 14"/>
              <p:cNvSpPr>
                <a:spLocks noChangeShapeType="1"/>
              </p:cNvSpPr>
              <p:nvPr/>
            </p:nvSpPr>
            <p:spPr bwMode="auto">
              <a:xfrm>
                <a:off x="112991775" y="107479050"/>
                <a:ext cx="864000" cy="171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4" name="Line 15"/>
              <p:cNvSpPr>
                <a:spLocks noChangeShapeType="1"/>
              </p:cNvSpPr>
              <p:nvPr/>
            </p:nvSpPr>
            <p:spPr bwMode="auto">
              <a:xfrm>
                <a:off x="114954368" y="106949106"/>
                <a:ext cx="1032324"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5" name="Line 16"/>
              <p:cNvSpPr>
                <a:spLocks noChangeShapeType="1"/>
              </p:cNvSpPr>
              <p:nvPr/>
            </p:nvSpPr>
            <p:spPr bwMode="auto">
              <a:xfrm flipV="1">
                <a:off x="114839666" y="107482611"/>
                <a:ext cx="114703" cy="1"/>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6" name="Line 17"/>
              <p:cNvSpPr>
                <a:spLocks noChangeShapeType="1"/>
              </p:cNvSpPr>
              <p:nvPr/>
            </p:nvSpPr>
            <p:spPr bwMode="auto">
              <a:xfrm>
                <a:off x="115986692" y="107482611"/>
                <a:ext cx="353083" cy="13539"/>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7" name="Line 18"/>
              <p:cNvSpPr>
                <a:spLocks noChangeShapeType="1"/>
              </p:cNvSpPr>
              <p:nvPr/>
            </p:nvSpPr>
            <p:spPr bwMode="auto">
              <a:xfrm>
                <a:off x="113027775" y="106992150"/>
                <a:ext cx="0" cy="468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8" name="Line 19"/>
              <p:cNvSpPr>
                <a:spLocks noChangeShapeType="1"/>
              </p:cNvSpPr>
              <p:nvPr/>
            </p:nvSpPr>
            <p:spPr bwMode="auto">
              <a:xfrm flipH="1">
                <a:off x="113855775" y="106956150"/>
                <a:ext cx="0" cy="504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9" name="Line 20"/>
              <p:cNvSpPr>
                <a:spLocks noChangeShapeType="1"/>
              </p:cNvSpPr>
              <p:nvPr/>
            </p:nvSpPr>
            <p:spPr bwMode="auto">
              <a:xfrm>
                <a:off x="112811775" y="106992150"/>
                <a:ext cx="0" cy="504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20" name="Line 21"/>
              <p:cNvSpPr>
                <a:spLocks noChangeShapeType="1"/>
              </p:cNvSpPr>
              <p:nvPr/>
            </p:nvSpPr>
            <p:spPr bwMode="auto">
              <a:xfrm flipH="1">
                <a:off x="114863775" y="106956150"/>
                <a:ext cx="0" cy="540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21" name="Line 22"/>
              <p:cNvSpPr>
                <a:spLocks noChangeShapeType="1"/>
              </p:cNvSpPr>
              <p:nvPr/>
            </p:nvSpPr>
            <p:spPr bwMode="auto">
              <a:xfrm flipH="1">
                <a:off x="114954368" y="106942612"/>
                <a:ext cx="0" cy="540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22" name="Line 23"/>
              <p:cNvSpPr>
                <a:spLocks noChangeShapeType="1"/>
              </p:cNvSpPr>
              <p:nvPr/>
            </p:nvSpPr>
            <p:spPr bwMode="auto">
              <a:xfrm flipH="1">
                <a:off x="115986692" y="106942612"/>
                <a:ext cx="0" cy="54000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23" name="Text Box 24"/>
              <p:cNvSpPr txBox="1">
                <a:spLocks noChangeArrowheads="1"/>
              </p:cNvSpPr>
              <p:nvPr/>
            </p:nvSpPr>
            <p:spPr bwMode="auto">
              <a:xfrm>
                <a:off x="116447775" y="106920150"/>
                <a:ext cx="468000" cy="252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AU" sz="900">
                    <a:solidFill>
                      <a:srgbClr val="000000"/>
                    </a:solidFill>
                    <a:latin typeface="Arial" pitchFamily="34" charset="0"/>
                    <a:cs typeface="Arial" pitchFamily="34" charset="0"/>
                  </a:rPr>
                  <a:t>11</a:t>
                </a:r>
                <a:endParaRPr lang="en-US">
                  <a:latin typeface="Arial" pitchFamily="34" charset="0"/>
                  <a:cs typeface="Arial" pitchFamily="34" charset="0"/>
                </a:endParaRPr>
              </a:p>
            </p:txBody>
          </p:sp>
          <p:sp>
            <p:nvSpPr>
              <p:cNvPr id="24" name="Text Box 25"/>
              <p:cNvSpPr txBox="1">
                <a:spLocks noChangeArrowheads="1"/>
              </p:cNvSpPr>
              <p:nvPr/>
            </p:nvSpPr>
            <p:spPr bwMode="auto">
              <a:xfrm>
                <a:off x="116411775" y="107388150"/>
                <a:ext cx="468000" cy="252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AU" sz="900">
                    <a:solidFill>
                      <a:srgbClr val="000000"/>
                    </a:solidFill>
                    <a:latin typeface="Arial" pitchFamily="34" charset="0"/>
                    <a:cs typeface="Arial" pitchFamily="34" charset="0"/>
                  </a:rPr>
                  <a:t>13</a:t>
                </a:r>
                <a:endParaRPr lang="en-US">
                  <a:latin typeface="Arial" pitchFamily="34" charset="0"/>
                  <a:cs typeface="Arial" pitchFamily="34" charset="0"/>
                </a:endParaRPr>
              </a:p>
            </p:txBody>
          </p:sp>
        </p:grpSp>
        <p:sp>
          <p:nvSpPr>
            <p:cNvPr id="8" name="Text Box 31"/>
            <p:cNvSpPr txBox="1">
              <a:spLocks noChangeArrowheads="1"/>
            </p:cNvSpPr>
            <p:nvPr/>
          </p:nvSpPr>
          <p:spPr bwMode="auto">
            <a:xfrm>
              <a:off x="762319" y="4401375"/>
              <a:ext cx="5990041" cy="472905"/>
            </a:xfrm>
            <a:prstGeom prst="rect">
              <a:avLst/>
            </a:prstGeom>
            <a:solidFill>
              <a:schemeClr val="accent6">
                <a:lumMod val="5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AU" sz="1600" dirty="0">
                  <a:solidFill>
                    <a:schemeClr val="bg1"/>
                  </a:solidFill>
                  <a:latin typeface="Arial" pitchFamily="34" charset="0"/>
                  <a:cs typeface="Arial" pitchFamily="34" charset="0"/>
                </a:rPr>
                <a:t>If we are counting that you have not worked more than 7 ½ hours in 8  (or other rule under 24 hours) we could count this period of time</a:t>
              </a:r>
              <a:endParaRPr lang="en-US" sz="1600" dirty="0">
                <a:solidFill>
                  <a:schemeClr val="bg1"/>
                </a:solidFill>
                <a:latin typeface="Arial" pitchFamily="34" charset="0"/>
                <a:cs typeface="Arial" pitchFamily="34" charset="0"/>
              </a:endParaRPr>
            </a:p>
          </p:txBody>
        </p:sp>
      </p:grpSp>
      <p:sp>
        <p:nvSpPr>
          <p:cNvPr id="25" name="Right Brace 24"/>
          <p:cNvSpPr/>
          <p:nvPr/>
        </p:nvSpPr>
        <p:spPr>
          <a:xfrm rot="5400000">
            <a:off x="6564052" y="3176972"/>
            <a:ext cx="1008112" cy="2664296"/>
          </a:xfrm>
          <a:prstGeom prst="rightBrac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6" name="Rectangle 25"/>
          <p:cNvSpPr/>
          <p:nvPr/>
        </p:nvSpPr>
        <p:spPr>
          <a:xfrm>
            <a:off x="1790428" y="1165345"/>
            <a:ext cx="9036496" cy="400110"/>
          </a:xfrm>
          <a:prstGeom prst="rect">
            <a:avLst/>
          </a:prstGeom>
        </p:spPr>
        <p:txBody>
          <a:bodyPr wrap="square">
            <a:spAutoFit/>
          </a:bodyPr>
          <a:lstStyle/>
          <a:p>
            <a:r>
              <a:rPr lang="en-AU" sz="2000" b="1" dirty="0">
                <a:solidFill>
                  <a:schemeClr val="accent6">
                    <a:lumMod val="50000"/>
                  </a:schemeClr>
                </a:solidFill>
              </a:rPr>
              <a:t>PERIODS OF WORK TIME - LESS THAN 24 HOURS</a:t>
            </a:r>
            <a:endParaRPr lang="en-AU" sz="2000" dirty="0">
              <a:solidFill>
                <a:schemeClr val="accent6">
                  <a:lumMod val="50000"/>
                </a:schemeClr>
              </a:solidFill>
            </a:endParaRPr>
          </a:p>
        </p:txBody>
      </p:sp>
      <p:sp>
        <p:nvSpPr>
          <p:cNvPr id="28" name="TextBox 27"/>
          <p:cNvSpPr txBox="1"/>
          <p:nvPr/>
        </p:nvSpPr>
        <p:spPr>
          <a:xfrm>
            <a:off x="5182362" y="80630"/>
            <a:ext cx="6660232" cy="646331"/>
          </a:xfrm>
          <a:prstGeom prst="rect">
            <a:avLst/>
          </a:prstGeom>
          <a:noFill/>
        </p:spPr>
        <p:txBody>
          <a:bodyPr wrap="square" rtlCol="0">
            <a:spAutoFit/>
          </a:bodyPr>
          <a:lstStyle/>
          <a:p>
            <a:pPr algn="r"/>
            <a:r>
              <a:rPr lang="en-AU" sz="3600" b="1" dirty="0">
                <a:solidFill>
                  <a:schemeClr val="accent6">
                    <a:lumMod val="50000"/>
                  </a:schemeClr>
                </a:solidFill>
              </a:rPr>
              <a:t>WORK &amp; REST HOURS</a:t>
            </a:r>
          </a:p>
        </p:txBody>
      </p:sp>
    </p:spTree>
    <p:extLst>
      <p:ext uri="{BB962C8B-B14F-4D97-AF65-F5344CB8AC3E}">
        <p14:creationId xmlns:p14="http://schemas.microsoft.com/office/powerpoint/2010/main" val="192811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62074" y="3863950"/>
            <a:ext cx="8964488" cy="1077218"/>
          </a:xfrm>
          <a:prstGeom prst="rect">
            <a:avLst/>
          </a:prstGeom>
          <a:noFill/>
        </p:spPr>
        <p:txBody>
          <a:bodyPr wrap="square" rtlCol="0">
            <a:spAutoFit/>
          </a:bodyPr>
          <a:lstStyle/>
          <a:p>
            <a:r>
              <a:rPr lang="en-AU" sz="1600" dirty="0"/>
              <a:t>As he thought they could count from anywhere – he thought he had to “mirror image” every day – which he did for a week!!!! He was very fatigued by the end of the week.  In reality he could have gotten up the next day and done 51/4  hours straight up and bought his working hours back into some sense for the week. This would have meant he was far less fatigued by the end of the week.</a:t>
            </a:r>
          </a:p>
        </p:txBody>
      </p:sp>
      <p:sp>
        <p:nvSpPr>
          <p:cNvPr id="10" name="Line 7"/>
          <p:cNvSpPr>
            <a:spLocks noChangeShapeType="1"/>
          </p:cNvSpPr>
          <p:nvPr/>
        </p:nvSpPr>
        <p:spPr bwMode="auto">
          <a:xfrm flipH="1" flipV="1">
            <a:off x="4295800" y="2852936"/>
            <a:ext cx="288032"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36" name="TextBox 35"/>
          <p:cNvSpPr txBox="1"/>
          <p:nvPr/>
        </p:nvSpPr>
        <p:spPr>
          <a:xfrm>
            <a:off x="1524000" y="1203404"/>
            <a:ext cx="9144000" cy="1077218"/>
          </a:xfrm>
          <a:prstGeom prst="rect">
            <a:avLst/>
          </a:prstGeom>
          <a:noFill/>
        </p:spPr>
        <p:txBody>
          <a:bodyPr wrap="square" rtlCol="0">
            <a:spAutoFit/>
          </a:bodyPr>
          <a:lstStyle/>
          <a:p>
            <a:r>
              <a:rPr lang="en-AU" sz="1600" dirty="0"/>
              <a:t>We do not have to mirror image the day before under this system. Recently a driver gave me his pages to check. He thought that the enforcement personnel could count from any time at all – therefore he thought he had to Mirror Image every day – His day went something like this due to break down and being held over at loading sites.</a:t>
            </a:r>
          </a:p>
        </p:txBody>
      </p:sp>
      <p:grpSp>
        <p:nvGrpSpPr>
          <p:cNvPr id="2" name="Group 39"/>
          <p:cNvGrpSpPr/>
          <p:nvPr/>
        </p:nvGrpSpPr>
        <p:grpSpPr>
          <a:xfrm>
            <a:off x="1859066" y="2402967"/>
            <a:ext cx="6840760" cy="1368152"/>
            <a:chOff x="683568" y="2276872"/>
            <a:chExt cx="7828720" cy="1584176"/>
          </a:xfrm>
        </p:grpSpPr>
        <p:grpSp>
          <p:nvGrpSpPr>
            <p:cNvPr id="3" name="Group 37"/>
            <p:cNvGrpSpPr/>
            <p:nvPr/>
          </p:nvGrpSpPr>
          <p:grpSpPr>
            <a:xfrm>
              <a:off x="683568" y="2276872"/>
              <a:ext cx="7828720" cy="1584176"/>
              <a:chOff x="683568" y="2276872"/>
              <a:chExt cx="7828720" cy="1584176"/>
            </a:xfrm>
          </p:grpSpPr>
          <p:pic>
            <p:nvPicPr>
              <p:cNvPr id="5" name="Picture 3"/>
              <p:cNvPicPr>
                <a:picLocks noChangeAspect="1" noChangeArrowheads="1"/>
              </p:cNvPicPr>
              <p:nvPr/>
            </p:nvPicPr>
            <p:blipFill>
              <a:blip r:embed="rId3" cstate="print"/>
              <a:srcRect/>
              <a:stretch>
                <a:fillRect/>
              </a:stretch>
            </p:blipFill>
            <p:spPr bwMode="auto">
              <a:xfrm>
                <a:off x="683568" y="2276872"/>
                <a:ext cx="7828720" cy="1584176"/>
              </a:xfrm>
              <a:prstGeom prst="rect">
                <a:avLst/>
              </a:prstGeom>
              <a:noFill/>
              <a:ln w="9525" algn="in">
                <a:noFill/>
                <a:miter lim="800000"/>
                <a:headEnd/>
                <a:tailEnd/>
              </a:ln>
              <a:effectLst/>
            </p:spPr>
          </p:pic>
          <p:grpSp>
            <p:nvGrpSpPr>
              <p:cNvPr id="6" name="Group 36"/>
              <p:cNvGrpSpPr/>
              <p:nvPr/>
            </p:nvGrpSpPr>
            <p:grpSpPr>
              <a:xfrm>
                <a:off x="1259629" y="2852936"/>
                <a:ext cx="6336707" cy="576064"/>
                <a:chOff x="1259629" y="2852936"/>
                <a:chExt cx="6336707" cy="576064"/>
              </a:xfrm>
            </p:grpSpPr>
            <p:sp>
              <p:nvSpPr>
                <p:cNvPr id="9" name="Line 7"/>
                <p:cNvSpPr>
                  <a:spLocks noChangeShapeType="1"/>
                </p:cNvSpPr>
                <p:nvPr/>
              </p:nvSpPr>
              <p:spPr bwMode="auto">
                <a:xfrm flipH="1" flipV="1">
                  <a:off x="1259629" y="3429000"/>
                  <a:ext cx="1728194"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1" name="Line 7"/>
                <p:cNvSpPr>
                  <a:spLocks noChangeShapeType="1"/>
                </p:cNvSpPr>
                <p:nvPr/>
              </p:nvSpPr>
              <p:spPr bwMode="auto">
                <a:xfrm flipH="1" flipV="1">
                  <a:off x="2987824" y="2852936"/>
                  <a:ext cx="0" cy="576064"/>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2" name="Line 7"/>
                <p:cNvSpPr>
                  <a:spLocks noChangeShapeType="1"/>
                </p:cNvSpPr>
                <p:nvPr/>
              </p:nvSpPr>
              <p:spPr bwMode="auto">
                <a:xfrm flipH="1" flipV="1">
                  <a:off x="3203848" y="2852936"/>
                  <a:ext cx="0" cy="576064"/>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3" name="Line 7"/>
                <p:cNvSpPr>
                  <a:spLocks noChangeShapeType="1"/>
                </p:cNvSpPr>
                <p:nvPr/>
              </p:nvSpPr>
              <p:spPr bwMode="auto">
                <a:xfrm flipH="1" flipV="1">
                  <a:off x="3419872" y="2852936"/>
                  <a:ext cx="0" cy="576064"/>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4" name="Line 7"/>
                <p:cNvSpPr>
                  <a:spLocks noChangeShapeType="1"/>
                </p:cNvSpPr>
                <p:nvPr/>
              </p:nvSpPr>
              <p:spPr bwMode="auto">
                <a:xfrm flipV="1">
                  <a:off x="3203848" y="3429000"/>
                  <a:ext cx="216024"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5" name="Line 7"/>
                <p:cNvSpPr>
                  <a:spLocks noChangeShapeType="1"/>
                </p:cNvSpPr>
                <p:nvPr/>
              </p:nvSpPr>
              <p:spPr bwMode="auto">
                <a:xfrm flipH="1" flipV="1">
                  <a:off x="3635896" y="2852936"/>
                  <a:ext cx="0" cy="576064"/>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6" name="Line 7"/>
                <p:cNvSpPr>
                  <a:spLocks noChangeShapeType="1"/>
                </p:cNvSpPr>
                <p:nvPr/>
              </p:nvSpPr>
              <p:spPr bwMode="auto">
                <a:xfrm flipH="1" flipV="1">
                  <a:off x="4139952" y="2852936"/>
                  <a:ext cx="0" cy="576064"/>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7" name="Line 7"/>
                <p:cNvSpPr>
                  <a:spLocks noChangeShapeType="1"/>
                </p:cNvSpPr>
                <p:nvPr/>
              </p:nvSpPr>
              <p:spPr bwMode="auto">
                <a:xfrm flipH="1" flipV="1">
                  <a:off x="3635896" y="3429000"/>
                  <a:ext cx="576064"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8" name="Line 7"/>
                <p:cNvSpPr>
                  <a:spLocks noChangeShapeType="1"/>
                </p:cNvSpPr>
                <p:nvPr/>
              </p:nvSpPr>
              <p:spPr bwMode="auto">
                <a:xfrm flipH="1" flipV="1">
                  <a:off x="3419872" y="2852936"/>
                  <a:ext cx="216024"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9" name="Line 7"/>
                <p:cNvSpPr>
                  <a:spLocks noChangeShapeType="1"/>
                </p:cNvSpPr>
                <p:nvPr/>
              </p:nvSpPr>
              <p:spPr bwMode="auto">
                <a:xfrm flipH="1" flipV="1">
                  <a:off x="4139952" y="2852936"/>
                  <a:ext cx="1296144"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20" name="Line 7"/>
                <p:cNvSpPr>
                  <a:spLocks noChangeShapeType="1"/>
                </p:cNvSpPr>
                <p:nvPr/>
              </p:nvSpPr>
              <p:spPr bwMode="auto">
                <a:xfrm flipH="1" flipV="1">
                  <a:off x="5436096" y="2852936"/>
                  <a:ext cx="0" cy="576064"/>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21" name="Line 7"/>
                <p:cNvSpPr>
                  <a:spLocks noChangeShapeType="1"/>
                </p:cNvSpPr>
                <p:nvPr/>
              </p:nvSpPr>
              <p:spPr bwMode="auto">
                <a:xfrm flipH="1" flipV="1">
                  <a:off x="5724128" y="2852936"/>
                  <a:ext cx="0" cy="576064"/>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22" name="Line 7"/>
                <p:cNvSpPr>
                  <a:spLocks noChangeShapeType="1"/>
                </p:cNvSpPr>
                <p:nvPr/>
              </p:nvSpPr>
              <p:spPr bwMode="auto">
                <a:xfrm flipH="1" flipV="1">
                  <a:off x="5724128" y="2852936"/>
                  <a:ext cx="792088"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23" name="Line 7"/>
                <p:cNvSpPr>
                  <a:spLocks noChangeShapeType="1"/>
                </p:cNvSpPr>
                <p:nvPr/>
              </p:nvSpPr>
              <p:spPr bwMode="auto">
                <a:xfrm flipH="1" flipV="1">
                  <a:off x="6660232" y="2852936"/>
                  <a:ext cx="576064"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24" name="Line 7"/>
                <p:cNvSpPr>
                  <a:spLocks noChangeShapeType="1"/>
                </p:cNvSpPr>
                <p:nvPr/>
              </p:nvSpPr>
              <p:spPr bwMode="auto">
                <a:xfrm flipH="1" flipV="1">
                  <a:off x="6516216" y="2852936"/>
                  <a:ext cx="0" cy="576064"/>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25" name="Line 7"/>
                <p:cNvSpPr>
                  <a:spLocks noChangeShapeType="1"/>
                </p:cNvSpPr>
                <p:nvPr/>
              </p:nvSpPr>
              <p:spPr bwMode="auto">
                <a:xfrm flipH="1" flipV="1">
                  <a:off x="6660232" y="2852936"/>
                  <a:ext cx="0" cy="576064"/>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26" name="Line 7"/>
                <p:cNvSpPr>
                  <a:spLocks noChangeShapeType="1"/>
                </p:cNvSpPr>
                <p:nvPr/>
              </p:nvSpPr>
              <p:spPr bwMode="auto">
                <a:xfrm flipH="1" flipV="1">
                  <a:off x="7236296" y="2852936"/>
                  <a:ext cx="0" cy="576064"/>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27" name="Line 7"/>
                <p:cNvSpPr>
                  <a:spLocks noChangeShapeType="1"/>
                </p:cNvSpPr>
                <p:nvPr/>
              </p:nvSpPr>
              <p:spPr bwMode="auto">
                <a:xfrm flipH="1" flipV="1">
                  <a:off x="7452320" y="2852936"/>
                  <a:ext cx="0" cy="576064"/>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28" name="Line 7"/>
                <p:cNvSpPr>
                  <a:spLocks noChangeShapeType="1"/>
                </p:cNvSpPr>
                <p:nvPr/>
              </p:nvSpPr>
              <p:spPr bwMode="auto">
                <a:xfrm flipH="1" flipV="1">
                  <a:off x="7524328" y="2852936"/>
                  <a:ext cx="0" cy="576064"/>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29" name="Line 7"/>
                <p:cNvSpPr>
                  <a:spLocks noChangeShapeType="1"/>
                </p:cNvSpPr>
                <p:nvPr/>
              </p:nvSpPr>
              <p:spPr bwMode="auto">
                <a:xfrm flipH="1" flipV="1">
                  <a:off x="5436096" y="3429000"/>
                  <a:ext cx="288032"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30" name="Line 7"/>
                <p:cNvSpPr>
                  <a:spLocks noChangeShapeType="1"/>
                </p:cNvSpPr>
                <p:nvPr/>
              </p:nvSpPr>
              <p:spPr bwMode="auto">
                <a:xfrm flipH="1" flipV="1">
                  <a:off x="6516216" y="3429000"/>
                  <a:ext cx="144016"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31" name="Line 7"/>
                <p:cNvSpPr>
                  <a:spLocks noChangeShapeType="1"/>
                </p:cNvSpPr>
                <p:nvPr/>
              </p:nvSpPr>
              <p:spPr bwMode="auto">
                <a:xfrm flipH="1" flipV="1">
                  <a:off x="7236296" y="3429000"/>
                  <a:ext cx="216024"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32" name="Line 7"/>
                <p:cNvSpPr>
                  <a:spLocks noChangeShapeType="1"/>
                </p:cNvSpPr>
                <p:nvPr/>
              </p:nvSpPr>
              <p:spPr bwMode="auto">
                <a:xfrm flipH="1">
                  <a:off x="7452320" y="2852936"/>
                  <a:ext cx="72008" cy="8384"/>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33" name="Line 7"/>
                <p:cNvSpPr>
                  <a:spLocks noChangeShapeType="1"/>
                </p:cNvSpPr>
                <p:nvPr/>
              </p:nvSpPr>
              <p:spPr bwMode="auto">
                <a:xfrm flipH="1" flipV="1">
                  <a:off x="7524328" y="3429000"/>
                  <a:ext cx="72008"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grpSp>
        </p:grpSp>
        <p:sp>
          <p:nvSpPr>
            <p:cNvPr id="39" name="Line 7"/>
            <p:cNvSpPr>
              <a:spLocks noChangeShapeType="1"/>
            </p:cNvSpPr>
            <p:nvPr/>
          </p:nvSpPr>
          <p:spPr bwMode="auto">
            <a:xfrm flipH="1" flipV="1">
              <a:off x="2987824" y="2852936"/>
              <a:ext cx="216024"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grpSp>
      <p:sp>
        <p:nvSpPr>
          <p:cNvPr id="34" name="Text Box 26"/>
          <p:cNvSpPr txBox="1">
            <a:spLocks noChangeArrowheads="1"/>
          </p:cNvSpPr>
          <p:nvPr/>
        </p:nvSpPr>
        <p:spPr bwMode="auto">
          <a:xfrm>
            <a:off x="8035082" y="2825071"/>
            <a:ext cx="587602" cy="30611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AU" sz="900" dirty="0">
                <a:solidFill>
                  <a:srgbClr val="000000"/>
                </a:solidFill>
                <a:latin typeface="Arial" pitchFamily="34" charset="0"/>
                <a:cs typeface="Arial" pitchFamily="34" charset="0"/>
              </a:rPr>
              <a:t>12</a:t>
            </a:r>
            <a:endParaRPr lang="en-US" dirty="0">
              <a:latin typeface="Arial" pitchFamily="34" charset="0"/>
              <a:cs typeface="Arial" pitchFamily="34" charset="0"/>
            </a:endParaRPr>
          </a:p>
        </p:txBody>
      </p:sp>
      <p:grpSp>
        <p:nvGrpSpPr>
          <p:cNvPr id="8" name="Group 57"/>
          <p:cNvGrpSpPr/>
          <p:nvPr/>
        </p:nvGrpSpPr>
        <p:grpSpPr>
          <a:xfrm>
            <a:off x="2063552" y="5229201"/>
            <a:ext cx="6840760" cy="1224135"/>
            <a:chOff x="539552" y="4869160"/>
            <a:chExt cx="7828720" cy="1584176"/>
          </a:xfrm>
        </p:grpSpPr>
        <p:pic>
          <p:nvPicPr>
            <p:cNvPr id="42" name="Picture 3"/>
            <p:cNvPicPr>
              <a:picLocks noChangeAspect="1" noChangeArrowheads="1"/>
            </p:cNvPicPr>
            <p:nvPr/>
          </p:nvPicPr>
          <p:blipFill>
            <a:blip r:embed="rId3" cstate="print"/>
            <a:srcRect/>
            <a:stretch>
              <a:fillRect/>
            </a:stretch>
          </p:blipFill>
          <p:spPr bwMode="auto">
            <a:xfrm>
              <a:off x="539552" y="4869160"/>
              <a:ext cx="7828720" cy="1584176"/>
            </a:xfrm>
            <a:prstGeom prst="rect">
              <a:avLst/>
            </a:prstGeom>
            <a:noFill/>
            <a:ln w="9525" algn="in">
              <a:noFill/>
              <a:miter lim="800000"/>
              <a:headEnd/>
              <a:tailEnd/>
            </a:ln>
            <a:effectLst/>
          </p:spPr>
        </p:pic>
        <p:grpSp>
          <p:nvGrpSpPr>
            <p:cNvPr id="37" name="Group 56"/>
            <p:cNvGrpSpPr/>
            <p:nvPr/>
          </p:nvGrpSpPr>
          <p:grpSpPr>
            <a:xfrm>
              <a:off x="1115616" y="5445224"/>
              <a:ext cx="6336704" cy="656456"/>
              <a:chOff x="1115616" y="5445224"/>
              <a:chExt cx="6336704" cy="656456"/>
            </a:xfrm>
          </p:grpSpPr>
          <p:sp>
            <p:nvSpPr>
              <p:cNvPr id="43" name="Line 7"/>
              <p:cNvSpPr>
                <a:spLocks noChangeShapeType="1"/>
              </p:cNvSpPr>
              <p:nvPr/>
            </p:nvSpPr>
            <p:spPr bwMode="auto">
              <a:xfrm flipH="1" flipV="1">
                <a:off x="1115616" y="6093296"/>
                <a:ext cx="1728194"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44" name="Line 7"/>
              <p:cNvSpPr>
                <a:spLocks noChangeShapeType="1"/>
              </p:cNvSpPr>
              <p:nvPr/>
            </p:nvSpPr>
            <p:spPr bwMode="auto">
              <a:xfrm flipH="1" flipV="1">
                <a:off x="2843808" y="5445224"/>
                <a:ext cx="1296144"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45" name="Line 7"/>
              <p:cNvSpPr>
                <a:spLocks noChangeShapeType="1"/>
              </p:cNvSpPr>
              <p:nvPr/>
            </p:nvSpPr>
            <p:spPr bwMode="auto">
              <a:xfrm flipH="1" flipV="1">
                <a:off x="4283968" y="5445224"/>
                <a:ext cx="1296144"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46" name="Line 7"/>
              <p:cNvSpPr>
                <a:spLocks noChangeShapeType="1"/>
              </p:cNvSpPr>
              <p:nvPr/>
            </p:nvSpPr>
            <p:spPr bwMode="auto">
              <a:xfrm flipH="1">
                <a:off x="5724128" y="5445224"/>
                <a:ext cx="576064" cy="8384"/>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47" name="Line 7"/>
              <p:cNvSpPr>
                <a:spLocks noChangeShapeType="1"/>
              </p:cNvSpPr>
              <p:nvPr/>
            </p:nvSpPr>
            <p:spPr bwMode="auto">
              <a:xfrm flipH="1" flipV="1">
                <a:off x="6300192" y="6093296"/>
                <a:ext cx="1152128"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48" name="Line 7"/>
              <p:cNvSpPr>
                <a:spLocks noChangeShapeType="1"/>
              </p:cNvSpPr>
              <p:nvPr/>
            </p:nvSpPr>
            <p:spPr bwMode="auto">
              <a:xfrm flipH="1" flipV="1">
                <a:off x="6300192" y="5445224"/>
                <a:ext cx="0" cy="648072"/>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49" name="Line 7"/>
              <p:cNvSpPr>
                <a:spLocks noChangeShapeType="1"/>
              </p:cNvSpPr>
              <p:nvPr/>
            </p:nvSpPr>
            <p:spPr bwMode="auto">
              <a:xfrm flipH="1" flipV="1">
                <a:off x="5724128" y="5445224"/>
                <a:ext cx="0" cy="648072"/>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50" name="Line 7"/>
              <p:cNvSpPr>
                <a:spLocks noChangeShapeType="1"/>
              </p:cNvSpPr>
              <p:nvPr/>
            </p:nvSpPr>
            <p:spPr bwMode="auto">
              <a:xfrm flipH="1" flipV="1">
                <a:off x="5580112" y="5445224"/>
                <a:ext cx="0" cy="648072"/>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51" name="Line 7"/>
              <p:cNvSpPr>
                <a:spLocks noChangeShapeType="1"/>
              </p:cNvSpPr>
              <p:nvPr/>
            </p:nvSpPr>
            <p:spPr bwMode="auto">
              <a:xfrm flipH="1" flipV="1">
                <a:off x="4283968" y="5445224"/>
                <a:ext cx="0" cy="648072"/>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52" name="Line 7"/>
              <p:cNvSpPr>
                <a:spLocks noChangeShapeType="1"/>
              </p:cNvSpPr>
              <p:nvPr/>
            </p:nvSpPr>
            <p:spPr bwMode="auto">
              <a:xfrm flipH="1" flipV="1">
                <a:off x="4139952" y="5445224"/>
                <a:ext cx="0" cy="648072"/>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53" name="Line 7"/>
              <p:cNvSpPr>
                <a:spLocks noChangeShapeType="1"/>
              </p:cNvSpPr>
              <p:nvPr/>
            </p:nvSpPr>
            <p:spPr bwMode="auto">
              <a:xfrm flipH="1" flipV="1">
                <a:off x="2843808" y="5445224"/>
                <a:ext cx="0" cy="648072"/>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54" name="Line 7"/>
              <p:cNvSpPr>
                <a:spLocks noChangeShapeType="1"/>
              </p:cNvSpPr>
              <p:nvPr/>
            </p:nvSpPr>
            <p:spPr bwMode="auto">
              <a:xfrm flipH="1">
                <a:off x="5580112" y="6093296"/>
                <a:ext cx="144016" cy="8384"/>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55" name="Line 7"/>
              <p:cNvSpPr>
                <a:spLocks noChangeShapeType="1"/>
              </p:cNvSpPr>
              <p:nvPr/>
            </p:nvSpPr>
            <p:spPr bwMode="auto">
              <a:xfrm flipH="1">
                <a:off x="4139952" y="6093296"/>
                <a:ext cx="216024" cy="8384"/>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grpSp>
      </p:grpSp>
      <p:sp>
        <p:nvSpPr>
          <p:cNvPr id="35" name="Text Box 26"/>
          <p:cNvSpPr txBox="1">
            <a:spLocks noChangeArrowheads="1"/>
          </p:cNvSpPr>
          <p:nvPr/>
        </p:nvSpPr>
        <p:spPr bwMode="auto">
          <a:xfrm>
            <a:off x="8035082" y="3356993"/>
            <a:ext cx="587602" cy="30611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AU" sz="900" dirty="0">
                <a:solidFill>
                  <a:srgbClr val="000000"/>
                </a:solidFill>
                <a:latin typeface="Arial" pitchFamily="34" charset="0"/>
                <a:cs typeface="Arial" pitchFamily="34" charset="0"/>
              </a:rPr>
              <a:t>12</a:t>
            </a:r>
            <a:endParaRPr lang="en-US" dirty="0">
              <a:latin typeface="Arial" pitchFamily="34" charset="0"/>
              <a:cs typeface="Arial" pitchFamily="34" charset="0"/>
            </a:endParaRPr>
          </a:p>
        </p:txBody>
      </p:sp>
      <p:sp>
        <p:nvSpPr>
          <p:cNvPr id="59" name="Text Box 26"/>
          <p:cNvSpPr txBox="1">
            <a:spLocks noChangeArrowheads="1"/>
          </p:cNvSpPr>
          <p:nvPr/>
        </p:nvSpPr>
        <p:spPr bwMode="auto">
          <a:xfrm>
            <a:off x="8184232" y="5661249"/>
            <a:ext cx="587602" cy="30611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AU" sz="900" dirty="0">
                <a:solidFill>
                  <a:srgbClr val="000000"/>
                </a:solidFill>
                <a:latin typeface="Arial" pitchFamily="34" charset="0"/>
                <a:cs typeface="Arial" pitchFamily="34" charset="0"/>
              </a:rPr>
              <a:t>12</a:t>
            </a:r>
            <a:endParaRPr lang="en-US" dirty="0">
              <a:latin typeface="Arial" pitchFamily="34" charset="0"/>
              <a:cs typeface="Arial" pitchFamily="34" charset="0"/>
            </a:endParaRPr>
          </a:p>
        </p:txBody>
      </p:sp>
      <p:sp>
        <p:nvSpPr>
          <p:cNvPr id="60" name="Text Box 26"/>
          <p:cNvSpPr txBox="1">
            <a:spLocks noChangeArrowheads="1"/>
          </p:cNvSpPr>
          <p:nvPr/>
        </p:nvSpPr>
        <p:spPr bwMode="auto">
          <a:xfrm>
            <a:off x="8184232" y="6093297"/>
            <a:ext cx="587602" cy="30611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AU" sz="900" dirty="0">
                <a:solidFill>
                  <a:srgbClr val="000000"/>
                </a:solidFill>
                <a:latin typeface="Arial" pitchFamily="34" charset="0"/>
                <a:cs typeface="Arial" pitchFamily="34" charset="0"/>
              </a:rPr>
              <a:t>12</a:t>
            </a:r>
            <a:endParaRPr lang="en-US" dirty="0">
              <a:latin typeface="Arial" pitchFamily="34" charset="0"/>
              <a:cs typeface="Arial" pitchFamily="34" charset="0"/>
            </a:endParaRPr>
          </a:p>
        </p:txBody>
      </p:sp>
      <p:sp>
        <p:nvSpPr>
          <p:cNvPr id="61" name="TextBox 60"/>
          <p:cNvSpPr txBox="1"/>
          <p:nvPr/>
        </p:nvSpPr>
        <p:spPr>
          <a:xfrm>
            <a:off x="9054379" y="2412614"/>
            <a:ext cx="2378425" cy="584775"/>
          </a:xfrm>
          <a:prstGeom prst="rect">
            <a:avLst/>
          </a:prstGeom>
          <a:solidFill>
            <a:schemeClr val="accent6">
              <a:lumMod val="50000"/>
            </a:schemeClr>
          </a:solidFill>
        </p:spPr>
        <p:txBody>
          <a:bodyPr wrap="square" rtlCol="0">
            <a:spAutoFit/>
          </a:bodyPr>
          <a:lstStyle/>
          <a:p>
            <a:r>
              <a:rPr lang="en-AU" sz="1600" b="1" dirty="0">
                <a:solidFill>
                  <a:schemeClr val="bg1"/>
                </a:solidFill>
              </a:rPr>
              <a:t>What he did every day that week</a:t>
            </a:r>
          </a:p>
        </p:txBody>
      </p:sp>
      <p:sp>
        <p:nvSpPr>
          <p:cNvPr id="62" name="TextBox 61"/>
          <p:cNvSpPr txBox="1"/>
          <p:nvPr/>
        </p:nvSpPr>
        <p:spPr>
          <a:xfrm>
            <a:off x="8968864" y="5129896"/>
            <a:ext cx="2910086" cy="584775"/>
          </a:xfrm>
          <a:prstGeom prst="rect">
            <a:avLst/>
          </a:prstGeom>
          <a:solidFill>
            <a:schemeClr val="accent6">
              <a:lumMod val="50000"/>
            </a:schemeClr>
          </a:solidFill>
        </p:spPr>
        <p:txBody>
          <a:bodyPr wrap="square" rtlCol="0">
            <a:spAutoFit/>
          </a:bodyPr>
          <a:lstStyle/>
          <a:p>
            <a:r>
              <a:rPr lang="en-AU" sz="1600" b="1" dirty="0">
                <a:solidFill>
                  <a:schemeClr val="bg1"/>
                </a:solidFill>
                <a:latin typeface="+mj-lt"/>
              </a:rPr>
              <a:t>What he could have done on day 2 to relieve his fatigue </a:t>
            </a:r>
          </a:p>
        </p:txBody>
      </p:sp>
      <p:cxnSp>
        <p:nvCxnSpPr>
          <p:cNvPr id="64" name="Straight Arrow Connector 63"/>
          <p:cNvCxnSpPr>
            <a:cxnSpLocks/>
            <a:stCxn id="61" idx="1"/>
          </p:cNvCxnSpPr>
          <p:nvPr/>
        </p:nvCxnSpPr>
        <p:spPr>
          <a:xfrm flipH="1">
            <a:off x="8190284" y="2705002"/>
            <a:ext cx="864095" cy="4276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a:stCxn id="62" idx="1"/>
          </p:cNvCxnSpPr>
          <p:nvPr/>
        </p:nvCxnSpPr>
        <p:spPr>
          <a:xfrm flipH="1">
            <a:off x="7960752" y="5422284"/>
            <a:ext cx="1008112" cy="64371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617935" y="834072"/>
            <a:ext cx="7560840" cy="369332"/>
          </a:xfrm>
          <a:prstGeom prst="rect">
            <a:avLst/>
          </a:prstGeom>
          <a:noFill/>
        </p:spPr>
        <p:txBody>
          <a:bodyPr wrap="square" rtlCol="0">
            <a:spAutoFit/>
          </a:bodyPr>
          <a:lstStyle/>
          <a:p>
            <a:r>
              <a:rPr lang="en-AU" b="1" dirty="0">
                <a:solidFill>
                  <a:schemeClr val="accent6">
                    <a:lumMod val="50000"/>
                  </a:schemeClr>
                </a:solidFill>
              </a:rPr>
              <a:t>MIRROR IMAGE</a:t>
            </a:r>
          </a:p>
        </p:txBody>
      </p:sp>
      <p:sp>
        <p:nvSpPr>
          <p:cNvPr id="67" name="TextBox 66"/>
          <p:cNvSpPr txBox="1"/>
          <p:nvPr/>
        </p:nvSpPr>
        <p:spPr>
          <a:xfrm>
            <a:off x="4007768" y="35050"/>
            <a:ext cx="6660232" cy="646331"/>
          </a:xfrm>
          <a:prstGeom prst="rect">
            <a:avLst/>
          </a:prstGeom>
          <a:noFill/>
        </p:spPr>
        <p:txBody>
          <a:bodyPr wrap="square" rtlCol="0">
            <a:spAutoFit/>
          </a:bodyPr>
          <a:lstStyle/>
          <a:p>
            <a:pPr algn="r"/>
            <a:r>
              <a:rPr lang="en-AU" sz="3600" b="1" dirty="0">
                <a:solidFill>
                  <a:schemeClr val="accent6">
                    <a:lumMod val="50000"/>
                  </a:schemeClr>
                </a:solidFill>
              </a:rPr>
              <a:t>WORK &amp; REST HOURS</a:t>
            </a:r>
          </a:p>
        </p:txBody>
      </p:sp>
    </p:spTree>
    <p:extLst>
      <p:ext uri="{BB962C8B-B14F-4D97-AF65-F5344CB8AC3E}">
        <p14:creationId xmlns:p14="http://schemas.microsoft.com/office/powerpoint/2010/main" val="562681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074865" y="179933"/>
            <a:ext cx="5413622" cy="490066"/>
          </a:xfrm>
        </p:spPr>
        <p:txBody>
          <a:bodyPr>
            <a:noAutofit/>
          </a:bodyPr>
          <a:lstStyle/>
          <a:p>
            <a:pPr algn="r"/>
            <a:r>
              <a:rPr lang="en-AU" sz="3200" b="1" dirty="0">
                <a:solidFill>
                  <a:schemeClr val="accent6">
                    <a:lumMod val="50000"/>
                  </a:schemeClr>
                </a:solidFill>
                <a:latin typeface="+mn-lt"/>
              </a:rPr>
              <a:t>FATIGUE DEFINITION</a:t>
            </a:r>
          </a:p>
        </p:txBody>
      </p:sp>
      <p:sp>
        <p:nvSpPr>
          <p:cNvPr id="5" name="Content Placeholder 2"/>
          <p:cNvSpPr>
            <a:spLocks noGrp="1"/>
          </p:cNvSpPr>
          <p:nvPr>
            <p:ph idx="1"/>
          </p:nvPr>
        </p:nvSpPr>
        <p:spPr>
          <a:xfrm>
            <a:off x="517083" y="815516"/>
            <a:ext cx="11295472" cy="3477579"/>
          </a:xfrm>
        </p:spPr>
        <p:txBody>
          <a:bodyPr>
            <a:noAutofit/>
          </a:bodyPr>
          <a:lstStyle/>
          <a:p>
            <a:pPr marL="0" indent="0">
              <a:buNone/>
            </a:pPr>
            <a:r>
              <a:rPr lang="en-US" altLang="en-US" sz="2000" b="1" dirty="0">
                <a:solidFill>
                  <a:schemeClr val="accent6">
                    <a:lumMod val="50000"/>
                  </a:schemeClr>
                </a:solidFill>
                <a:cs typeface="Arial Narrow" pitchFamily="34" charset="0"/>
              </a:rPr>
              <a:t>GENERAL DEFINITION</a:t>
            </a:r>
            <a:r>
              <a:rPr lang="en-US" altLang="en-US" sz="2000" dirty="0">
                <a:solidFill>
                  <a:schemeClr val="accent6">
                    <a:lumMod val="50000"/>
                  </a:schemeClr>
                </a:solidFill>
                <a:cs typeface="Arial Narrow" pitchFamily="34" charset="0"/>
              </a:rPr>
              <a:t>:  </a:t>
            </a:r>
            <a:r>
              <a:rPr lang="en-US" altLang="en-US" sz="2000" dirty="0"/>
              <a:t>Fatigue is defined as the increasing difficulty in performing mental and physical activities because of inadequate restorative sleep.</a:t>
            </a:r>
            <a:endParaRPr lang="en-US" altLang="en-US" sz="2000" dirty="0">
              <a:cs typeface="Arial Narrow" pitchFamily="34" charset="0"/>
            </a:endParaRPr>
          </a:p>
          <a:p>
            <a:pPr marL="0" indent="0">
              <a:buNone/>
            </a:pPr>
            <a:r>
              <a:rPr lang="en-US" altLang="en-US" sz="2000" dirty="0">
                <a:cs typeface="Arial Narrow" pitchFamily="34" charset="0"/>
              </a:rPr>
              <a:t>It describes the feeling of being: </a:t>
            </a:r>
          </a:p>
          <a:p>
            <a:pPr marL="450850" indent="-450850"/>
            <a:r>
              <a:rPr lang="en-AU" altLang="en-US" sz="2000" dirty="0">
                <a:cs typeface="Arial Narrow" pitchFamily="34" charset="0"/>
              </a:rPr>
              <a:t>Tired. </a:t>
            </a:r>
            <a:endParaRPr lang="en-US" altLang="en-US" sz="2000" dirty="0">
              <a:cs typeface="Arial Narrow" pitchFamily="34" charset="0"/>
            </a:endParaRPr>
          </a:p>
          <a:p>
            <a:pPr marL="450850" indent="-450850"/>
            <a:r>
              <a:rPr lang="en-AU" altLang="en-US" sz="2000" dirty="0">
                <a:cs typeface="Arial Narrow" pitchFamily="34" charset="0"/>
              </a:rPr>
              <a:t>Drained. </a:t>
            </a:r>
            <a:endParaRPr lang="en-US" altLang="en-US" sz="2000" dirty="0">
              <a:cs typeface="Arial Narrow" pitchFamily="34" charset="0"/>
            </a:endParaRPr>
          </a:p>
          <a:p>
            <a:pPr marL="450850" indent="-450850"/>
            <a:r>
              <a:rPr lang="en-AU" altLang="en-US" sz="2000" dirty="0">
                <a:cs typeface="Arial Narrow" pitchFamily="34" charset="0"/>
              </a:rPr>
              <a:t>Exhausted. </a:t>
            </a:r>
            <a:endParaRPr lang="en-US" altLang="en-US" sz="2000" dirty="0">
              <a:cs typeface="Arial Narrow" pitchFamily="34" charset="0"/>
            </a:endParaRPr>
          </a:p>
          <a:p>
            <a:pPr marL="450850" indent="-450850"/>
            <a:r>
              <a:rPr lang="en-AU" altLang="en-US" sz="2000" dirty="0">
                <a:cs typeface="Arial Narrow" pitchFamily="34" charset="0"/>
              </a:rPr>
              <a:t>Weary. </a:t>
            </a:r>
            <a:endParaRPr lang="en-US" altLang="en-US" sz="2000" dirty="0">
              <a:cs typeface="Arial Narrow" pitchFamily="34" charset="0"/>
            </a:endParaRPr>
          </a:p>
          <a:p>
            <a:pPr marL="450850" indent="-450850"/>
            <a:r>
              <a:rPr lang="en-AU" altLang="en-US" sz="2000" dirty="0">
                <a:cs typeface="Arial Narrow" pitchFamily="34" charset="0"/>
              </a:rPr>
              <a:t>Of low energy. </a:t>
            </a:r>
            <a:endParaRPr lang="en-US" altLang="en-US" sz="2000" dirty="0">
              <a:cs typeface="Arial Narrow" pitchFamily="34" charset="0"/>
            </a:endParaRPr>
          </a:p>
          <a:p>
            <a:pPr marL="450850" indent="-450850"/>
            <a:r>
              <a:rPr lang="en-AU" altLang="en-US" sz="2000" dirty="0">
                <a:cs typeface="Arial Narrow" pitchFamily="34" charset="0"/>
              </a:rPr>
              <a:t>Weak.</a:t>
            </a:r>
            <a:endParaRPr lang="en-US" altLang="en-US" sz="2000" dirty="0">
              <a:cs typeface="Arial Narrow" pitchFamily="34" charset="0"/>
            </a:endParaRPr>
          </a:p>
        </p:txBody>
      </p:sp>
      <p:sp>
        <p:nvSpPr>
          <p:cNvPr id="6" name="Rectangle 5"/>
          <p:cNvSpPr/>
          <p:nvPr/>
        </p:nvSpPr>
        <p:spPr>
          <a:xfrm>
            <a:off x="4189322" y="2413337"/>
            <a:ext cx="7184707" cy="1015663"/>
          </a:xfrm>
          <a:prstGeom prst="rect">
            <a:avLst/>
          </a:prstGeom>
        </p:spPr>
        <p:txBody>
          <a:bodyPr wrap="square">
            <a:spAutoFit/>
          </a:bodyPr>
          <a:lstStyle/>
          <a:p>
            <a:r>
              <a:rPr lang="en-US" altLang="en-US" sz="2000" dirty="0">
                <a:cs typeface="Arial Narrow" pitchFamily="34" charset="0"/>
              </a:rPr>
              <a:t>Fatigue is an acute or ongoing state of tiredness that builds up, leading to a progressive loss of alertness that ultimately ends in sleep and is a major contributing factor in many accidents.</a:t>
            </a:r>
          </a:p>
        </p:txBody>
      </p:sp>
      <p:sp>
        <p:nvSpPr>
          <p:cNvPr id="7" name="Content Placeholder 4"/>
          <p:cNvSpPr txBox="1">
            <a:spLocks/>
          </p:cNvSpPr>
          <p:nvPr/>
        </p:nvSpPr>
        <p:spPr bwMode="auto">
          <a:xfrm>
            <a:off x="1631505" y="4293096"/>
            <a:ext cx="8933071" cy="203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SzPct val="100000"/>
              <a:buFontTx/>
              <a:buBlip>
                <a:blip r:embed="rId2"/>
              </a:buBlip>
              <a:defRPr sz="1800" kern="1200">
                <a:solidFill>
                  <a:schemeClr val="tx1"/>
                </a:solidFill>
                <a:latin typeface="Arial Narrow"/>
                <a:ea typeface="MS PGothic" pitchFamily="34" charset="-128"/>
                <a:cs typeface="Arial Narrow"/>
              </a:defRPr>
            </a:lvl1pPr>
            <a:lvl2pPr marL="742950" indent="-285750" algn="l" defTabSz="457200" rtl="0" eaLnBrk="0" fontAlgn="base" hangingPunct="0">
              <a:spcBef>
                <a:spcPct val="20000"/>
              </a:spcBef>
              <a:spcAft>
                <a:spcPct val="0"/>
              </a:spcAft>
              <a:buSzPct val="100000"/>
              <a:buFont typeface="Wingdings" charset="2"/>
              <a:buChar char="§"/>
              <a:defRPr sz="1800" kern="1200" baseline="0">
                <a:solidFill>
                  <a:schemeClr val="tx1"/>
                </a:solidFill>
                <a:latin typeface="Arial Narrow"/>
                <a:ea typeface="MS PGothic" pitchFamily="34" charset="-128"/>
                <a:cs typeface="Arial Narrow"/>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000" b="1" dirty="0">
                <a:solidFill>
                  <a:schemeClr val="accent6">
                    <a:lumMod val="50000"/>
                  </a:schemeClr>
                </a:solidFill>
                <a:latin typeface="+mn-lt"/>
              </a:rPr>
              <a:t>HEAVY VEHICLE NATIONAL LAW DEFINITION</a:t>
            </a:r>
            <a:r>
              <a:rPr lang="en-AU" dirty="0">
                <a:latin typeface="+mn-lt"/>
              </a:rPr>
              <a:t>: </a:t>
            </a:r>
            <a:r>
              <a:rPr lang="en-AU" sz="2200" dirty="0">
                <a:latin typeface="+mn-lt"/>
              </a:rPr>
              <a:t>Fatigue is defined in the Heavy Vehicle National Legislation as including but not limited to:</a:t>
            </a:r>
          </a:p>
          <a:p>
            <a:pPr marL="400050" lvl="1" indent="0">
              <a:buNone/>
            </a:pPr>
            <a:r>
              <a:rPr lang="en-AU" sz="2200" dirty="0">
                <a:latin typeface="+mn-lt"/>
              </a:rPr>
              <a:t>(a) feeling sleepy; and</a:t>
            </a:r>
          </a:p>
          <a:p>
            <a:pPr marL="400050" lvl="1" indent="0">
              <a:buNone/>
            </a:pPr>
            <a:r>
              <a:rPr lang="en-AU" sz="2200" dirty="0">
                <a:latin typeface="+mn-lt"/>
              </a:rPr>
              <a:t>(b) feeling physically or mentally tired, weary or drowsy;  and</a:t>
            </a:r>
          </a:p>
          <a:p>
            <a:pPr marL="400050" lvl="1" indent="0">
              <a:buNone/>
            </a:pPr>
            <a:r>
              <a:rPr lang="en-AU" sz="2200" dirty="0">
                <a:latin typeface="+mn-lt"/>
              </a:rPr>
              <a:t>(c) feeling exhausted or lacking energy; and</a:t>
            </a:r>
          </a:p>
          <a:p>
            <a:pPr marL="400050" lvl="1" indent="0">
              <a:buNone/>
            </a:pPr>
            <a:r>
              <a:rPr lang="en-AU" sz="2200" dirty="0">
                <a:latin typeface="+mn-lt"/>
              </a:rPr>
              <a:t>(d) behaving in a way consistent with paragraph (a), (b) or (c)</a:t>
            </a:r>
          </a:p>
        </p:txBody>
      </p:sp>
    </p:spTree>
    <p:extLst>
      <p:ext uri="{BB962C8B-B14F-4D97-AF65-F5344CB8AC3E}">
        <p14:creationId xmlns:p14="http://schemas.microsoft.com/office/powerpoint/2010/main" val="329350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26"/>
          <p:cNvSpPr txBox="1">
            <a:spLocks noChangeArrowheads="1"/>
          </p:cNvSpPr>
          <p:nvPr/>
        </p:nvSpPr>
        <p:spPr bwMode="auto">
          <a:xfrm>
            <a:off x="8328248" y="3429001"/>
            <a:ext cx="587602" cy="30611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AU" sz="900" dirty="0">
                <a:solidFill>
                  <a:srgbClr val="000000"/>
                </a:solidFill>
                <a:latin typeface="Arial" pitchFamily="34" charset="0"/>
                <a:cs typeface="Arial" pitchFamily="34" charset="0"/>
              </a:rPr>
              <a:t>13 ½ </a:t>
            </a:r>
            <a:endParaRPr lang="en-US" dirty="0">
              <a:latin typeface="Arial" pitchFamily="34" charset="0"/>
              <a:cs typeface="Arial" pitchFamily="34" charset="0"/>
            </a:endParaRPr>
          </a:p>
        </p:txBody>
      </p:sp>
      <p:sp>
        <p:nvSpPr>
          <p:cNvPr id="74" name="Text Box 26"/>
          <p:cNvSpPr txBox="1">
            <a:spLocks noChangeArrowheads="1"/>
          </p:cNvSpPr>
          <p:nvPr/>
        </p:nvSpPr>
        <p:spPr bwMode="auto">
          <a:xfrm>
            <a:off x="8256240" y="2996953"/>
            <a:ext cx="587602" cy="30611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AU" sz="900" dirty="0">
                <a:solidFill>
                  <a:srgbClr val="000000"/>
                </a:solidFill>
                <a:latin typeface="Arial" pitchFamily="34" charset="0"/>
                <a:cs typeface="Arial" pitchFamily="34" charset="0"/>
              </a:rPr>
              <a:t>7 ½ </a:t>
            </a:r>
            <a:endParaRPr lang="en-US" dirty="0">
              <a:latin typeface="Arial" pitchFamily="34" charset="0"/>
              <a:cs typeface="Arial" pitchFamily="34" charset="0"/>
            </a:endParaRPr>
          </a:p>
        </p:txBody>
      </p:sp>
      <p:sp>
        <p:nvSpPr>
          <p:cNvPr id="75" name="TextBox 74"/>
          <p:cNvSpPr txBox="1"/>
          <p:nvPr/>
        </p:nvSpPr>
        <p:spPr>
          <a:xfrm>
            <a:off x="1919901" y="6011831"/>
            <a:ext cx="8964488" cy="584775"/>
          </a:xfrm>
          <a:prstGeom prst="rect">
            <a:avLst/>
          </a:prstGeom>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sz="1600" dirty="0"/>
              <a:t>It seems to be a common myth that enforcement personnel can only count from the “LAST” major break – this is not true – they can count from “ANY” major break </a:t>
            </a:r>
          </a:p>
        </p:txBody>
      </p:sp>
      <p:sp>
        <p:nvSpPr>
          <p:cNvPr id="76" name="TextBox 75"/>
          <p:cNvSpPr txBox="1"/>
          <p:nvPr/>
        </p:nvSpPr>
        <p:spPr>
          <a:xfrm>
            <a:off x="1342458" y="1215214"/>
            <a:ext cx="10330138" cy="923330"/>
          </a:xfrm>
          <a:prstGeom prst="rect">
            <a:avLst/>
          </a:prstGeom>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AU" dirty="0"/>
              <a:t>By having a 7-hour break from 2 to 9 pm, Enforcement Personnel can now Count from 2 places on this day – so if they count from  9 pm to 9 pm he has worked 13 hours and breached Heavy vehicle national law for Standard work and rest hours.</a:t>
            </a:r>
          </a:p>
        </p:txBody>
      </p:sp>
      <p:sp>
        <p:nvSpPr>
          <p:cNvPr id="34" name="Rectangle 33"/>
          <p:cNvSpPr/>
          <p:nvPr/>
        </p:nvSpPr>
        <p:spPr>
          <a:xfrm>
            <a:off x="407368" y="694656"/>
            <a:ext cx="7920880" cy="369332"/>
          </a:xfrm>
          <a:prstGeom prst="rect">
            <a:avLst/>
          </a:prstGeom>
        </p:spPr>
        <p:txBody>
          <a:bodyPr wrap="square">
            <a:spAutoFit/>
          </a:bodyPr>
          <a:lstStyle/>
          <a:p>
            <a:r>
              <a:rPr lang="en-AU" b="1" dirty="0">
                <a:solidFill>
                  <a:schemeClr val="accent6">
                    <a:lumMod val="50000"/>
                  </a:schemeClr>
                </a:solidFill>
              </a:rPr>
              <a:t>HOW DO DRIVERS GET FINED STILL? </a:t>
            </a:r>
          </a:p>
        </p:txBody>
      </p:sp>
      <p:sp>
        <p:nvSpPr>
          <p:cNvPr id="57" name="Text Box 26"/>
          <p:cNvSpPr txBox="1">
            <a:spLocks noChangeArrowheads="1"/>
          </p:cNvSpPr>
          <p:nvPr/>
        </p:nvSpPr>
        <p:spPr bwMode="auto">
          <a:xfrm>
            <a:off x="8256240" y="4437113"/>
            <a:ext cx="587602" cy="30611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AU" sz="900" dirty="0">
                <a:solidFill>
                  <a:srgbClr val="000000"/>
                </a:solidFill>
                <a:latin typeface="Arial" pitchFamily="34" charset="0"/>
                <a:cs typeface="Arial" pitchFamily="34" charset="0"/>
              </a:rPr>
              <a:t>12</a:t>
            </a:r>
            <a:endParaRPr lang="en-US" dirty="0">
              <a:latin typeface="Arial" pitchFamily="34" charset="0"/>
              <a:cs typeface="Arial" pitchFamily="34" charset="0"/>
            </a:endParaRPr>
          </a:p>
        </p:txBody>
      </p:sp>
      <p:sp>
        <p:nvSpPr>
          <p:cNvPr id="58" name="Text Box 26"/>
          <p:cNvSpPr txBox="1">
            <a:spLocks noChangeArrowheads="1"/>
          </p:cNvSpPr>
          <p:nvPr/>
        </p:nvSpPr>
        <p:spPr bwMode="auto">
          <a:xfrm>
            <a:off x="8256240" y="4941169"/>
            <a:ext cx="587602" cy="30611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AU" sz="900" dirty="0">
                <a:solidFill>
                  <a:srgbClr val="000000"/>
                </a:solidFill>
                <a:latin typeface="Arial" pitchFamily="34" charset="0"/>
                <a:cs typeface="Arial" pitchFamily="34" charset="0"/>
              </a:rPr>
              <a:t>12</a:t>
            </a:r>
            <a:endParaRPr lang="en-US" dirty="0">
              <a:latin typeface="Arial" pitchFamily="34" charset="0"/>
              <a:cs typeface="Arial" pitchFamily="34" charset="0"/>
            </a:endParaRPr>
          </a:p>
        </p:txBody>
      </p:sp>
      <p:grpSp>
        <p:nvGrpSpPr>
          <p:cNvPr id="4" name="Group 3"/>
          <p:cNvGrpSpPr/>
          <p:nvPr/>
        </p:nvGrpSpPr>
        <p:grpSpPr>
          <a:xfrm>
            <a:off x="2823775" y="2204864"/>
            <a:ext cx="6850053" cy="3378490"/>
            <a:chOff x="602267" y="1994726"/>
            <a:chExt cx="6850053" cy="3378490"/>
          </a:xfrm>
        </p:grpSpPr>
        <p:grpSp>
          <p:nvGrpSpPr>
            <p:cNvPr id="2" name="Group 37"/>
            <p:cNvGrpSpPr/>
            <p:nvPr/>
          </p:nvGrpSpPr>
          <p:grpSpPr>
            <a:xfrm>
              <a:off x="602267" y="2492896"/>
              <a:ext cx="6840760" cy="1368152"/>
              <a:chOff x="683568" y="2276872"/>
              <a:chExt cx="7828720" cy="1584176"/>
            </a:xfrm>
          </p:grpSpPr>
          <p:pic>
            <p:nvPicPr>
              <p:cNvPr id="5" name="Picture 3"/>
              <p:cNvPicPr>
                <a:picLocks noChangeAspect="1" noChangeArrowheads="1"/>
              </p:cNvPicPr>
              <p:nvPr/>
            </p:nvPicPr>
            <p:blipFill>
              <a:blip r:embed="rId3" cstate="print"/>
              <a:srcRect/>
              <a:stretch>
                <a:fillRect/>
              </a:stretch>
            </p:blipFill>
            <p:spPr bwMode="auto">
              <a:xfrm>
                <a:off x="683568" y="2276872"/>
                <a:ext cx="7828720" cy="1584176"/>
              </a:xfrm>
              <a:prstGeom prst="rect">
                <a:avLst/>
              </a:prstGeom>
              <a:noFill/>
              <a:ln w="9525" algn="in">
                <a:noFill/>
                <a:miter lim="800000"/>
                <a:headEnd/>
                <a:tailEnd/>
              </a:ln>
              <a:effectLst/>
            </p:spPr>
          </p:pic>
          <p:grpSp>
            <p:nvGrpSpPr>
              <p:cNvPr id="3" name="Group 36"/>
              <p:cNvGrpSpPr/>
              <p:nvPr/>
            </p:nvGrpSpPr>
            <p:grpSpPr>
              <a:xfrm>
                <a:off x="1259628" y="2860516"/>
                <a:ext cx="6346176" cy="583644"/>
                <a:chOff x="1259628" y="2860516"/>
                <a:chExt cx="6346176" cy="583644"/>
              </a:xfrm>
            </p:grpSpPr>
            <p:sp>
              <p:nvSpPr>
                <p:cNvPr id="9" name="Line 7"/>
                <p:cNvSpPr>
                  <a:spLocks noChangeShapeType="1"/>
                </p:cNvSpPr>
                <p:nvPr/>
              </p:nvSpPr>
              <p:spPr bwMode="auto">
                <a:xfrm flipH="1" flipV="1">
                  <a:off x="1259628" y="3429000"/>
                  <a:ext cx="1813759" cy="15159"/>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3" name="Line 7"/>
                <p:cNvSpPr>
                  <a:spLocks noChangeShapeType="1"/>
                </p:cNvSpPr>
                <p:nvPr/>
              </p:nvSpPr>
              <p:spPr bwMode="auto">
                <a:xfrm flipH="1" flipV="1">
                  <a:off x="3073388" y="2860516"/>
                  <a:ext cx="0" cy="576064"/>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6" name="Line 7"/>
                <p:cNvSpPr>
                  <a:spLocks noChangeShapeType="1"/>
                </p:cNvSpPr>
                <p:nvPr/>
              </p:nvSpPr>
              <p:spPr bwMode="auto">
                <a:xfrm flipH="1" flipV="1">
                  <a:off x="4391909" y="2860516"/>
                  <a:ext cx="0" cy="576064"/>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8" name="Line 7"/>
                <p:cNvSpPr>
                  <a:spLocks noChangeShapeType="1"/>
                </p:cNvSpPr>
                <p:nvPr/>
              </p:nvSpPr>
              <p:spPr bwMode="auto">
                <a:xfrm flipH="1">
                  <a:off x="3073387" y="2860516"/>
                  <a:ext cx="1318521"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19" name="Line 7"/>
                <p:cNvSpPr>
                  <a:spLocks noChangeShapeType="1"/>
                </p:cNvSpPr>
                <p:nvPr/>
              </p:nvSpPr>
              <p:spPr bwMode="auto">
                <a:xfrm flipH="1" flipV="1">
                  <a:off x="4391909" y="3444160"/>
                  <a:ext cx="164815"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20" name="Line 7"/>
                <p:cNvSpPr>
                  <a:spLocks noChangeShapeType="1"/>
                </p:cNvSpPr>
                <p:nvPr/>
              </p:nvSpPr>
              <p:spPr bwMode="auto">
                <a:xfrm flipH="1" flipV="1">
                  <a:off x="4556724" y="2860516"/>
                  <a:ext cx="0" cy="576064"/>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21" name="Line 7"/>
                <p:cNvSpPr>
                  <a:spLocks noChangeShapeType="1"/>
                </p:cNvSpPr>
                <p:nvPr/>
              </p:nvSpPr>
              <p:spPr bwMode="auto">
                <a:xfrm flipH="1" flipV="1">
                  <a:off x="4968762" y="2860516"/>
                  <a:ext cx="0" cy="576064"/>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22" name="Line 7"/>
                <p:cNvSpPr>
                  <a:spLocks noChangeShapeType="1"/>
                </p:cNvSpPr>
                <p:nvPr/>
              </p:nvSpPr>
              <p:spPr bwMode="auto">
                <a:xfrm flipH="1" flipV="1">
                  <a:off x="4588711" y="2860516"/>
                  <a:ext cx="380050"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23" name="Line 7"/>
                <p:cNvSpPr>
                  <a:spLocks noChangeShapeType="1"/>
                </p:cNvSpPr>
                <p:nvPr/>
              </p:nvSpPr>
              <p:spPr bwMode="auto">
                <a:xfrm flipH="1" flipV="1">
                  <a:off x="6864137" y="2860516"/>
                  <a:ext cx="247220"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26" name="Line 7"/>
                <p:cNvSpPr>
                  <a:spLocks noChangeShapeType="1"/>
                </p:cNvSpPr>
                <p:nvPr/>
              </p:nvSpPr>
              <p:spPr bwMode="auto">
                <a:xfrm flipH="1" flipV="1">
                  <a:off x="7111359" y="2860516"/>
                  <a:ext cx="0" cy="576064"/>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29" name="Line 7"/>
                <p:cNvSpPr>
                  <a:spLocks noChangeShapeType="1"/>
                </p:cNvSpPr>
                <p:nvPr/>
              </p:nvSpPr>
              <p:spPr bwMode="auto">
                <a:xfrm flipH="1" flipV="1">
                  <a:off x="4968760" y="3444160"/>
                  <a:ext cx="1895376"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31" name="Line 7"/>
                <p:cNvSpPr>
                  <a:spLocks noChangeShapeType="1"/>
                </p:cNvSpPr>
                <p:nvPr/>
              </p:nvSpPr>
              <p:spPr bwMode="auto">
                <a:xfrm flipH="1" flipV="1">
                  <a:off x="7111359" y="3444159"/>
                  <a:ext cx="494445" cy="1"/>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grpSp>
        </p:grpSp>
        <p:cxnSp>
          <p:nvCxnSpPr>
            <p:cNvPr id="64" name="Straight Arrow Connector 63"/>
            <p:cNvCxnSpPr/>
            <p:nvPr/>
          </p:nvCxnSpPr>
          <p:spPr>
            <a:xfrm>
              <a:off x="4585973" y="1994726"/>
              <a:ext cx="1410186" cy="10094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2699792" y="1994726"/>
              <a:ext cx="1872208" cy="11462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1" name="Group 37"/>
            <p:cNvGrpSpPr/>
            <p:nvPr/>
          </p:nvGrpSpPr>
          <p:grpSpPr>
            <a:xfrm>
              <a:off x="611560" y="4005064"/>
              <a:ext cx="6840760" cy="1368152"/>
              <a:chOff x="683568" y="2276872"/>
              <a:chExt cx="7828720" cy="1584176"/>
            </a:xfrm>
          </p:grpSpPr>
          <p:pic>
            <p:nvPicPr>
              <p:cNvPr id="42" name="Picture 3"/>
              <p:cNvPicPr>
                <a:picLocks noChangeAspect="1" noChangeArrowheads="1"/>
              </p:cNvPicPr>
              <p:nvPr/>
            </p:nvPicPr>
            <p:blipFill>
              <a:blip r:embed="rId3" cstate="print"/>
              <a:srcRect/>
              <a:stretch>
                <a:fillRect/>
              </a:stretch>
            </p:blipFill>
            <p:spPr bwMode="auto">
              <a:xfrm>
                <a:off x="683568" y="2276872"/>
                <a:ext cx="7828720" cy="1584176"/>
              </a:xfrm>
              <a:prstGeom prst="rect">
                <a:avLst/>
              </a:prstGeom>
              <a:noFill/>
              <a:ln w="9525" algn="in">
                <a:noFill/>
                <a:miter lim="800000"/>
                <a:headEnd/>
                <a:tailEnd/>
              </a:ln>
              <a:effectLst/>
            </p:spPr>
          </p:pic>
          <p:grpSp>
            <p:nvGrpSpPr>
              <p:cNvPr id="43" name="Group 36"/>
              <p:cNvGrpSpPr/>
              <p:nvPr/>
            </p:nvGrpSpPr>
            <p:grpSpPr>
              <a:xfrm>
                <a:off x="1259628" y="2860516"/>
                <a:ext cx="4780790" cy="583644"/>
                <a:chOff x="1259628" y="2860516"/>
                <a:chExt cx="4780790" cy="583644"/>
              </a:xfrm>
            </p:grpSpPr>
            <p:sp>
              <p:nvSpPr>
                <p:cNvPr id="44" name="Line 7"/>
                <p:cNvSpPr>
                  <a:spLocks noChangeShapeType="1"/>
                </p:cNvSpPr>
                <p:nvPr/>
              </p:nvSpPr>
              <p:spPr bwMode="auto">
                <a:xfrm flipH="1" flipV="1">
                  <a:off x="1259628" y="3429000"/>
                  <a:ext cx="1813759" cy="15159"/>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46" name="Line 7"/>
                <p:cNvSpPr>
                  <a:spLocks noChangeShapeType="1"/>
                </p:cNvSpPr>
                <p:nvPr/>
              </p:nvSpPr>
              <p:spPr bwMode="auto">
                <a:xfrm flipH="1" flipV="1">
                  <a:off x="3073388" y="2860516"/>
                  <a:ext cx="0" cy="576064"/>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47" name="Line 7"/>
                <p:cNvSpPr>
                  <a:spLocks noChangeShapeType="1"/>
                </p:cNvSpPr>
                <p:nvPr/>
              </p:nvSpPr>
              <p:spPr bwMode="auto">
                <a:xfrm flipH="1" flipV="1">
                  <a:off x="4391909" y="2860516"/>
                  <a:ext cx="0" cy="576064"/>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48" name="Line 7"/>
                <p:cNvSpPr>
                  <a:spLocks noChangeShapeType="1"/>
                </p:cNvSpPr>
                <p:nvPr/>
              </p:nvSpPr>
              <p:spPr bwMode="auto">
                <a:xfrm flipH="1">
                  <a:off x="3073387" y="2860516"/>
                  <a:ext cx="1318521"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49" name="Line 7"/>
                <p:cNvSpPr>
                  <a:spLocks noChangeShapeType="1"/>
                </p:cNvSpPr>
                <p:nvPr/>
              </p:nvSpPr>
              <p:spPr bwMode="auto">
                <a:xfrm flipH="1" flipV="1">
                  <a:off x="4391909" y="3444160"/>
                  <a:ext cx="164815"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50" name="Line 7"/>
                <p:cNvSpPr>
                  <a:spLocks noChangeShapeType="1"/>
                </p:cNvSpPr>
                <p:nvPr/>
              </p:nvSpPr>
              <p:spPr bwMode="auto">
                <a:xfrm flipH="1" flipV="1">
                  <a:off x="4556724" y="2860516"/>
                  <a:ext cx="0" cy="576064"/>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51" name="Line 7"/>
                <p:cNvSpPr>
                  <a:spLocks noChangeShapeType="1"/>
                </p:cNvSpPr>
                <p:nvPr/>
              </p:nvSpPr>
              <p:spPr bwMode="auto">
                <a:xfrm flipH="1" flipV="1">
                  <a:off x="5875246" y="2860516"/>
                  <a:ext cx="0" cy="576064"/>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52" name="Line 7"/>
                <p:cNvSpPr>
                  <a:spLocks noChangeShapeType="1"/>
                </p:cNvSpPr>
                <p:nvPr/>
              </p:nvSpPr>
              <p:spPr bwMode="auto">
                <a:xfrm flipH="1" flipV="1">
                  <a:off x="4588709" y="2860516"/>
                  <a:ext cx="1286536" cy="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55" name="Line 7"/>
                <p:cNvSpPr>
                  <a:spLocks noChangeShapeType="1"/>
                </p:cNvSpPr>
                <p:nvPr/>
              </p:nvSpPr>
              <p:spPr bwMode="auto">
                <a:xfrm flipH="1">
                  <a:off x="5875242" y="3429000"/>
                  <a:ext cx="165176" cy="1516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grpSp>
        </p:grpSp>
        <p:sp>
          <p:nvSpPr>
            <p:cNvPr id="53" name="Line 7"/>
            <p:cNvSpPr>
              <a:spLocks noChangeShapeType="1"/>
            </p:cNvSpPr>
            <p:nvPr/>
          </p:nvSpPr>
          <p:spPr bwMode="auto">
            <a:xfrm flipH="1" flipV="1">
              <a:off x="5292393" y="4524002"/>
              <a:ext cx="0" cy="49751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54" name="Line 7"/>
            <p:cNvSpPr>
              <a:spLocks noChangeShapeType="1"/>
            </p:cNvSpPr>
            <p:nvPr/>
          </p:nvSpPr>
          <p:spPr bwMode="auto">
            <a:xfrm flipH="1" flipV="1">
              <a:off x="5292393" y="4511798"/>
              <a:ext cx="431735" cy="13092"/>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56" name="Line 7"/>
            <p:cNvSpPr>
              <a:spLocks noChangeShapeType="1"/>
            </p:cNvSpPr>
            <p:nvPr/>
          </p:nvSpPr>
          <p:spPr bwMode="auto">
            <a:xfrm flipH="1" flipV="1">
              <a:off x="5724128" y="4515665"/>
              <a:ext cx="0" cy="49751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59" name="Line 7"/>
            <p:cNvSpPr>
              <a:spLocks noChangeShapeType="1"/>
            </p:cNvSpPr>
            <p:nvPr/>
          </p:nvSpPr>
          <p:spPr bwMode="auto">
            <a:xfrm flipH="1" flipV="1">
              <a:off x="5724127" y="5006630"/>
              <a:ext cx="926810" cy="14882"/>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grpSp>
      <p:sp>
        <p:nvSpPr>
          <p:cNvPr id="45" name="Line 7"/>
          <p:cNvSpPr>
            <a:spLocks noChangeShapeType="1"/>
          </p:cNvSpPr>
          <p:nvPr/>
        </p:nvSpPr>
        <p:spPr bwMode="auto">
          <a:xfrm flipH="1" flipV="1">
            <a:off x="8203854" y="3207089"/>
            <a:ext cx="0" cy="497510"/>
          </a:xfrm>
          <a:prstGeom prst="line">
            <a:avLst/>
          </a:prstGeom>
          <a:noFill/>
          <a:ln w="25400" algn="ctr">
            <a:solidFill>
              <a:srgbClr val="993300"/>
            </a:solidFill>
            <a:round/>
            <a:headEnd/>
            <a:tailEnd/>
          </a:ln>
          <a:effectLst/>
        </p:spPr>
        <p:txBody>
          <a:bodyPr vert="horz" wrap="square" lIns="36576" tIns="36576" rIns="36576" bIns="36576" numCol="1" anchor="t" anchorCtr="0" compatLnSpc="1">
            <a:prstTxWarp prst="textNoShape">
              <a:avLst/>
            </a:prstTxWarp>
          </a:bodyPr>
          <a:lstStyle/>
          <a:p>
            <a:endParaRPr lang="en-AU"/>
          </a:p>
        </p:txBody>
      </p:sp>
      <p:sp>
        <p:nvSpPr>
          <p:cNvPr id="73" name="TextBox 72"/>
          <p:cNvSpPr txBox="1"/>
          <p:nvPr/>
        </p:nvSpPr>
        <p:spPr>
          <a:xfrm>
            <a:off x="4007768" y="35050"/>
            <a:ext cx="6660232" cy="646331"/>
          </a:xfrm>
          <a:prstGeom prst="rect">
            <a:avLst/>
          </a:prstGeom>
          <a:noFill/>
        </p:spPr>
        <p:txBody>
          <a:bodyPr wrap="square" rtlCol="0">
            <a:spAutoFit/>
          </a:bodyPr>
          <a:lstStyle/>
          <a:p>
            <a:pPr algn="r"/>
            <a:r>
              <a:rPr lang="en-AU" sz="3600" b="1" dirty="0">
                <a:solidFill>
                  <a:schemeClr val="accent6">
                    <a:lumMod val="50000"/>
                  </a:schemeClr>
                </a:solidFill>
              </a:rPr>
              <a:t>WORK &amp; REST HOURS</a:t>
            </a:r>
          </a:p>
        </p:txBody>
      </p:sp>
      <p:cxnSp>
        <p:nvCxnSpPr>
          <p:cNvPr id="61" name="Straight Arrow Connector 60"/>
          <p:cNvCxnSpPr/>
          <p:nvPr/>
        </p:nvCxnSpPr>
        <p:spPr>
          <a:xfrm>
            <a:off x="8203854" y="2451006"/>
            <a:ext cx="0" cy="324036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28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2720C-FBD9-B973-DB6E-E80172ECB814}"/>
            </a:ext>
          </a:extLst>
        </p:cNvPr>
        <p:cNvGrpSpPr/>
        <p:nvPr/>
      </p:nvGrpSpPr>
      <p:grpSpPr>
        <a:xfrm>
          <a:off x="0" y="0"/>
          <a:ext cx="0" cy="0"/>
          <a:chOff x="0" y="0"/>
          <a:chExt cx="0" cy="0"/>
        </a:xfrm>
      </p:grpSpPr>
      <p:pic>
        <p:nvPicPr>
          <p:cNvPr id="2" name="Picture 1" descr="A map of australia with text&#10;&#10;Description automatically generated">
            <a:extLst>
              <a:ext uri="{FF2B5EF4-FFF2-40B4-BE49-F238E27FC236}">
                <a16:creationId xmlns:a16="http://schemas.microsoft.com/office/drawing/2014/main" id="{2049A06C-E058-CF50-ED6C-3DC436A8A3C1}"/>
              </a:ext>
            </a:extLst>
          </p:cNvPr>
          <p:cNvPicPr>
            <a:picLocks noChangeAspect="1"/>
          </p:cNvPicPr>
          <p:nvPr/>
        </p:nvPicPr>
        <p:blipFill>
          <a:blip r:embed="rId2">
            <a:extLst>
              <a:ext uri="{28A0092B-C50C-407E-A947-70E740481C1C}">
                <a14:useLocalDpi xmlns:a14="http://schemas.microsoft.com/office/drawing/2010/main" val="0"/>
              </a:ext>
            </a:extLst>
          </a:blip>
          <a:srcRect r="1334"/>
          <a:stretch/>
        </p:blipFill>
        <p:spPr>
          <a:xfrm>
            <a:off x="2597603" y="251928"/>
            <a:ext cx="6996793" cy="3935696"/>
          </a:xfrm>
          <a:prstGeom prst="rect">
            <a:avLst/>
          </a:prstGeom>
        </p:spPr>
      </p:pic>
      <p:sp>
        <p:nvSpPr>
          <p:cNvPr id="5" name="TextBox 4">
            <a:extLst>
              <a:ext uri="{FF2B5EF4-FFF2-40B4-BE49-F238E27FC236}">
                <a16:creationId xmlns:a16="http://schemas.microsoft.com/office/drawing/2014/main" id="{B1B4F541-76E6-D499-53A0-95A61CFBC023}"/>
              </a:ext>
            </a:extLst>
          </p:cNvPr>
          <p:cNvSpPr txBox="1"/>
          <p:nvPr/>
        </p:nvSpPr>
        <p:spPr>
          <a:xfrm>
            <a:off x="490537" y="4664098"/>
            <a:ext cx="11210926" cy="1839339"/>
          </a:xfrm>
          <a:prstGeom prst="rect">
            <a:avLst/>
          </a:prstGeom>
        </p:spPr>
        <p:txBody>
          <a:bodyPr vert="horz" lIns="91440" tIns="45721" rIns="91440" bIns="45721" rtlCol="0" anchor="ctr">
            <a:normAutofit fontScale="85000" lnSpcReduction="20000"/>
          </a:bodyPr>
          <a:lstStyle/>
          <a:p>
            <a:pPr algn="ctr">
              <a:lnSpc>
                <a:spcPct val="90000"/>
              </a:lnSpc>
              <a:spcBef>
                <a:spcPct val="0"/>
              </a:spcBef>
              <a:spcAft>
                <a:spcPts val="601"/>
              </a:spcAft>
            </a:pPr>
            <a:r>
              <a:rPr lang="en-US" sz="3600" b="1" dirty="0">
                <a:ea typeface="+mj-ea"/>
                <a:cs typeface="+mj-cs"/>
              </a:rPr>
              <a:t>TRAIN.03 HEAVY VEHICLE  DRIVER FATIGUE </a:t>
            </a:r>
          </a:p>
          <a:p>
            <a:pPr algn="ctr">
              <a:lnSpc>
                <a:spcPct val="90000"/>
              </a:lnSpc>
              <a:spcBef>
                <a:spcPct val="0"/>
              </a:spcBef>
              <a:spcAft>
                <a:spcPts val="601"/>
              </a:spcAft>
            </a:pPr>
            <a:r>
              <a:rPr lang="en-US" sz="3600" b="1" dirty="0">
                <a:ea typeface="+mj-ea"/>
                <a:cs typeface="+mj-cs"/>
              </a:rPr>
              <a:t>AND WORK DIARY INDUCTION  </a:t>
            </a:r>
          </a:p>
          <a:p>
            <a:pPr algn="ctr">
              <a:lnSpc>
                <a:spcPct val="90000"/>
              </a:lnSpc>
              <a:spcBef>
                <a:spcPct val="0"/>
              </a:spcBef>
              <a:spcAft>
                <a:spcPts val="601"/>
              </a:spcAft>
            </a:pPr>
            <a:endParaRPr lang="en-US" sz="3600" b="1" dirty="0">
              <a:ea typeface="+mj-ea"/>
              <a:cs typeface="+mj-cs"/>
            </a:endParaRPr>
          </a:p>
          <a:p>
            <a:pPr algn="ctr">
              <a:lnSpc>
                <a:spcPct val="90000"/>
              </a:lnSpc>
              <a:spcBef>
                <a:spcPct val="0"/>
              </a:spcBef>
              <a:spcAft>
                <a:spcPts val="601"/>
              </a:spcAft>
            </a:pPr>
            <a:r>
              <a:rPr lang="en-US" sz="3600" b="1" dirty="0">
                <a:ea typeface="+mj-ea"/>
                <a:cs typeface="+mj-cs"/>
              </a:rPr>
              <a:t>BASIC FATIGUE WORK AND REST HOURS</a:t>
            </a:r>
          </a:p>
        </p:txBody>
      </p:sp>
    </p:spTree>
    <p:extLst>
      <p:ext uri="{BB962C8B-B14F-4D97-AF65-F5344CB8AC3E}">
        <p14:creationId xmlns:p14="http://schemas.microsoft.com/office/powerpoint/2010/main" val="2062969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433694488"/>
              </p:ext>
            </p:extLst>
          </p:nvPr>
        </p:nvGraphicFramePr>
        <p:xfrm>
          <a:off x="1631504" y="980729"/>
          <a:ext cx="8712968" cy="4437321"/>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tblGrid>
              <a:tr h="348807">
                <a:tc>
                  <a:txBody>
                    <a:bodyPr/>
                    <a:lstStyle/>
                    <a:p>
                      <a:pPr algn="ctr"/>
                      <a:r>
                        <a:rPr lang="en-AU" sz="2000" dirty="0"/>
                        <a:t>TIME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AU" sz="2000" dirty="0"/>
                        <a:t>WORK</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AU" sz="2000" dirty="0"/>
                        <a:t>REST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0000"/>
                  </a:ext>
                </a:extLst>
              </a:tr>
              <a:tr h="516043">
                <a:tc>
                  <a:txBody>
                    <a:bodyPr/>
                    <a:lstStyle/>
                    <a:p>
                      <a:r>
                        <a:rPr lang="en-AU" sz="1800" dirty="0">
                          <a:solidFill>
                            <a:schemeClr val="bg1"/>
                          </a:solidFill>
                        </a:rPr>
                        <a:t>In any period of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r>
                        <a:rPr lang="en-AU" sz="1600" dirty="0"/>
                        <a:t>A driver must not work for more than a MAXIMUM of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600" dirty="0"/>
                        <a:t>An</a:t>
                      </a:r>
                      <a:r>
                        <a:rPr lang="en-AU" sz="1600" baseline="0" dirty="0"/>
                        <a:t>d must have the rest of that period off work with at least a MINIMUM rest break of ......</a:t>
                      </a:r>
                      <a:endParaRPr lang="en-AU"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48807">
                <a:tc>
                  <a:txBody>
                    <a:bodyPr/>
                    <a:lstStyle/>
                    <a:p>
                      <a:r>
                        <a:rPr lang="en-AU" sz="1800" dirty="0">
                          <a:solidFill>
                            <a:schemeClr val="bg1"/>
                          </a:solidFill>
                        </a:rPr>
                        <a:t>6 ¼ hours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r>
                        <a:rPr lang="en-AU" sz="1600" dirty="0"/>
                        <a:t>6 hours work time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600" dirty="0"/>
                        <a:t>15 continuous rest time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16043">
                <a:tc>
                  <a:txBody>
                    <a:bodyPr/>
                    <a:lstStyle/>
                    <a:p>
                      <a:r>
                        <a:rPr lang="en-AU" sz="1800" dirty="0">
                          <a:solidFill>
                            <a:schemeClr val="bg1"/>
                          </a:solidFill>
                        </a:rPr>
                        <a:t>9 hours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r>
                        <a:rPr lang="en-AU" sz="1600" dirty="0"/>
                        <a:t>8 ½ hours work time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600" dirty="0"/>
                        <a:t>30 minutes rest time in blocks of 15 continuous minutes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16043">
                <a:tc>
                  <a:txBody>
                    <a:bodyPr/>
                    <a:lstStyle/>
                    <a:p>
                      <a:r>
                        <a:rPr lang="en-AU" sz="1800" dirty="0">
                          <a:solidFill>
                            <a:schemeClr val="bg1"/>
                          </a:solidFill>
                        </a:rPr>
                        <a:t>12 hours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r>
                        <a:rPr lang="en-AU" sz="1600" dirty="0"/>
                        <a:t>11 hours work time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600" dirty="0"/>
                        <a:t>60 minutes rest time in block of 15 continuous minutes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48807">
                <a:tc>
                  <a:txBody>
                    <a:bodyPr/>
                    <a:lstStyle/>
                    <a:p>
                      <a:r>
                        <a:rPr lang="en-AU" sz="1800" dirty="0">
                          <a:solidFill>
                            <a:schemeClr val="bg1"/>
                          </a:solidFill>
                        </a:rPr>
                        <a:t>24 hours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r>
                        <a:rPr lang="en-AU" sz="1600" dirty="0"/>
                        <a:t>14 hours work time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600" dirty="0"/>
                        <a:t>7 continuous hours stationary rest time (1)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48807">
                <a:tc>
                  <a:txBody>
                    <a:bodyPr/>
                    <a:lstStyle/>
                    <a:p>
                      <a:r>
                        <a:rPr lang="en-AU" sz="1800" dirty="0">
                          <a:solidFill>
                            <a:schemeClr val="bg1"/>
                          </a:solidFill>
                        </a:rPr>
                        <a:t>7 days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r>
                        <a:rPr lang="en-AU" sz="1600" dirty="0"/>
                        <a:t>36 hours</a:t>
                      </a:r>
                      <a:r>
                        <a:rPr lang="en-AU" sz="1600" baseline="0" dirty="0"/>
                        <a:t> long/night work time </a:t>
                      </a:r>
                      <a:r>
                        <a:rPr lang="en-AU" sz="1200" baseline="0" dirty="0"/>
                        <a:t>(2)</a:t>
                      </a:r>
                      <a:endParaRPr lang="en-AU"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161098">
                <a:tc>
                  <a:txBody>
                    <a:bodyPr/>
                    <a:lstStyle/>
                    <a:p>
                      <a:r>
                        <a:rPr lang="en-AU" sz="1800" dirty="0">
                          <a:solidFill>
                            <a:schemeClr val="bg1"/>
                          </a:solidFill>
                        </a:rPr>
                        <a:t>14 days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r>
                        <a:rPr lang="en-AU" sz="1600" dirty="0"/>
                        <a:t>144 hours work time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600" dirty="0"/>
                        <a:t>24 continuous hours stationary rest time taken after no more than 84 hours work time AND</a:t>
                      </a:r>
                      <a:r>
                        <a:rPr lang="en-AU" sz="1600" baseline="0" dirty="0"/>
                        <a:t> 24 continuous hours stationary rest time AND 2 x night rest breaks (3) and 2 x night rest breaks taken on consecutive days</a:t>
                      </a:r>
                      <a:endParaRPr lang="en-AU"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7" name="Rectangle 6"/>
          <p:cNvSpPr/>
          <p:nvPr/>
        </p:nvSpPr>
        <p:spPr>
          <a:xfrm>
            <a:off x="1559496" y="5473006"/>
            <a:ext cx="8856984" cy="1384995"/>
          </a:xfrm>
          <a:prstGeom prst="rect">
            <a:avLst/>
          </a:prstGeom>
        </p:spPr>
        <p:txBody>
          <a:bodyPr wrap="square">
            <a:spAutoFit/>
          </a:bodyPr>
          <a:lstStyle/>
          <a:p>
            <a:pPr marL="171450" indent="-171450">
              <a:buAutoNum type="arabicParenBoth"/>
            </a:pPr>
            <a:r>
              <a:rPr lang="en-AU" sz="1400" dirty="0"/>
              <a:t>Stationary rest time is the time a driver spends out of a regulated heavy vehicle or in an approved sleeper berth of a stationary regulated heavy vehicle. </a:t>
            </a:r>
          </a:p>
          <a:p>
            <a:pPr marL="171450" indent="-171450">
              <a:buAutoNum type="arabicParenBoth"/>
            </a:pPr>
            <a:r>
              <a:rPr lang="en-AU" sz="1400" dirty="0"/>
              <a:t>Long/night work time is any work time in excess of 12 hours in a 24 hour period or any work time between midnight and 6 am for the equivalent hours in the time zone of the base of a driver?</a:t>
            </a:r>
          </a:p>
          <a:p>
            <a:pPr marL="171450" indent="-171450">
              <a:buAutoNum type="arabicParenBoth"/>
            </a:pPr>
            <a:r>
              <a:rPr lang="en-AU" sz="1400" dirty="0"/>
              <a:t>Night rest breaks are 7 continuous hours stationary rest time taken between the hours of 10 pm on a day and 8 am on the next day (using the time zone of the base of the drive) or a 24 continuous hours stationary rest break. </a:t>
            </a:r>
          </a:p>
        </p:txBody>
      </p:sp>
      <p:sp>
        <p:nvSpPr>
          <p:cNvPr id="9" name="Title 1"/>
          <p:cNvSpPr txBox="1">
            <a:spLocks/>
          </p:cNvSpPr>
          <p:nvPr/>
        </p:nvSpPr>
        <p:spPr>
          <a:xfrm>
            <a:off x="1775520" y="188640"/>
            <a:ext cx="7920880" cy="3675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AU" sz="3600" b="1" dirty="0">
                <a:solidFill>
                  <a:schemeClr val="accent6">
                    <a:lumMod val="50000"/>
                  </a:schemeClr>
                </a:solidFill>
                <a:latin typeface="+mn-lt"/>
              </a:rPr>
              <a:t>BFM WORK AND REST HOURS - SOLO</a:t>
            </a:r>
          </a:p>
        </p:txBody>
      </p:sp>
    </p:spTree>
    <p:extLst>
      <p:ext uri="{BB962C8B-B14F-4D97-AF65-F5344CB8AC3E}">
        <p14:creationId xmlns:p14="http://schemas.microsoft.com/office/powerpoint/2010/main" val="3583340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98580" y="1124744"/>
            <a:ext cx="11803224" cy="302433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AU" sz="2000" b="1" dirty="0">
                <a:solidFill>
                  <a:schemeClr val="accent6">
                    <a:lumMod val="50000"/>
                  </a:schemeClr>
                </a:solidFill>
              </a:rPr>
              <a:t>SPLIT BREAK DEFENCE: </a:t>
            </a:r>
            <a:r>
              <a:rPr lang="en-AU" sz="2000" dirty="0"/>
              <a:t>Under BFM Drivers have a </a:t>
            </a:r>
            <a:r>
              <a:rPr lang="en-AU" sz="2000" b="1" dirty="0">
                <a:solidFill>
                  <a:srgbClr val="FF0000"/>
                </a:solidFill>
              </a:rPr>
              <a:t>DEFENCE </a:t>
            </a:r>
            <a:r>
              <a:rPr lang="en-AU" sz="2000" dirty="0"/>
              <a:t>for taking their long break (7 hours continuous) as a split break as follows: </a:t>
            </a:r>
          </a:p>
          <a:p>
            <a:r>
              <a:rPr lang="en-AU" sz="2000" dirty="0"/>
              <a:t>a 6-hour continuous rest break and a 2-hour continuous rest break within the same 24-hour period (a split rest break): as long as</a:t>
            </a:r>
          </a:p>
          <a:p>
            <a:r>
              <a:rPr lang="en-AU" sz="2000" dirty="0"/>
              <a:t>The driver has not taken a split rest break in the previous 24-hour period.</a:t>
            </a:r>
            <a:endParaRPr lang="en-AU" sz="2000" b="1" dirty="0"/>
          </a:p>
          <a:p>
            <a:pPr>
              <a:buFont typeface="Arial" pitchFamily="34" charset="0"/>
              <a:buNone/>
            </a:pPr>
            <a:endParaRPr lang="en-AU" sz="2000" i="1" dirty="0"/>
          </a:p>
          <a:p>
            <a:pPr>
              <a:buFont typeface="Arial" pitchFamily="34" charset="0"/>
              <a:buNone/>
            </a:pPr>
            <a:r>
              <a:rPr lang="en-AU" sz="2000" i="1" dirty="0"/>
              <a:t>Example</a:t>
            </a:r>
            <a:endParaRPr lang="en-AU" sz="2000" dirty="0"/>
          </a:p>
          <a:p>
            <a:pPr>
              <a:buFont typeface="Arial" pitchFamily="34" charset="0"/>
              <a:buNone/>
            </a:pPr>
            <a:r>
              <a:rPr lang="en-AU" sz="2000" dirty="0"/>
              <a:t>	A driver stops work to take a 7-hour continuous rest break after 14 hours of work, but cannot sleep, so the driver takes only 2 hours continuous rest and then drives on for a further 2 hours and takes a further 6 hours continuous rest at another place down the road.</a:t>
            </a:r>
          </a:p>
          <a:p>
            <a:pPr>
              <a:buFont typeface="Arial" pitchFamily="34" charset="0"/>
              <a:buNone/>
            </a:pPr>
            <a:endParaRPr lang="en-AU" sz="2000" dirty="0"/>
          </a:p>
          <a:p>
            <a:pPr marL="66675" indent="0">
              <a:buNone/>
            </a:pPr>
            <a:r>
              <a:rPr lang="en-AU" sz="2000" b="1" dirty="0">
                <a:solidFill>
                  <a:schemeClr val="accent6">
                    <a:lumMod val="50000"/>
                  </a:schemeClr>
                </a:solidFill>
              </a:rPr>
              <a:t>THIS IS NOT A RIGHT; IT IS A DEFENCE.  </a:t>
            </a:r>
            <a:r>
              <a:rPr lang="en-AU" sz="2000" dirty="0"/>
              <a:t>Therefore, if you use this, you can be charged and appear in court for not having taken a 7-hour break in 24.  It is a defence as to why you did not take the 7 hours! </a:t>
            </a:r>
          </a:p>
          <a:p>
            <a:pPr marL="0" indent="0">
              <a:buNone/>
            </a:pPr>
            <a:endParaRPr lang="en-AU" sz="2400" dirty="0"/>
          </a:p>
        </p:txBody>
      </p:sp>
      <p:sp>
        <p:nvSpPr>
          <p:cNvPr id="6" name="Title 1"/>
          <p:cNvSpPr txBox="1">
            <a:spLocks/>
          </p:cNvSpPr>
          <p:nvPr/>
        </p:nvSpPr>
        <p:spPr>
          <a:xfrm>
            <a:off x="3719736" y="188640"/>
            <a:ext cx="6397544" cy="3675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AU" sz="4000" b="1" dirty="0">
                <a:solidFill>
                  <a:schemeClr val="accent6">
                    <a:lumMod val="50000"/>
                  </a:schemeClr>
                </a:solidFill>
                <a:latin typeface="+mn-lt"/>
              </a:rPr>
              <a:t>BFM – SPLIT BREAK</a:t>
            </a:r>
          </a:p>
        </p:txBody>
      </p:sp>
      <p:sp>
        <p:nvSpPr>
          <p:cNvPr id="3" name="TextBox 2">
            <a:extLst>
              <a:ext uri="{FF2B5EF4-FFF2-40B4-BE49-F238E27FC236}">
                <a16:creationId xmlns:a16="http://schemas.microsoft.com/office/drawing/2014/main" id="{8D54EE1E-425B-4CE3-4A03-1ED257FE0514}"/>
              </a:ext>
            </a:extLst>
          </p:cNvPr>
          <p:cNvSpPr txBox="1"/>
          <p:nvPr/>
        </p:nvSpPr>
        <p:spPr>
          <a:xfrm>
            <a:off x="662473" y="6055567"/>
            <a:ext cx="10655560" cy="373225"/>
          </a:xfrm>
          <a:prstGeom prst="rect">
            <a:avLst/>
          </a:prstGeom>
          <a:noFill/>
        </p:spPr>
        <p:txBody>
          <a:bodyPr wrap="square" rtlCol="0">
            <a:spAutoFit/>
          </a:bodyPr>
          <a:lstStyle/>
          <a:p>
            <a:r>
              <a:rPr lang="en-AU" dirty="0">
                <a:solidFill>
                  <a:srgbClr val="C00000"/>
                </a:solidFill>
              </a:rPr>
              <a:t>You cannot use a split break in Western Australia or in the 24 hours prior to entering Western Australia.</a:t>
            </a:r>
          </a:p>
        </p:txBody>
      </p:sp>
    </p:spTree>
    <p:extLst>
      <p:ext uri="{BB962C8B-B14F-4D97-AF65-F5344CB8AC3E}">
        <p14:creationId xmlns:p14="http://schemas.microsoft.com/office/powerpoint/2010/main" val="314522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3033DB-3B2F-4845-8F2D-66CC66A06F19}"/>
              </a:ext>
            </a:extLst>
          </p:cNvPr>
          <p:cNvSpPr txBox="1">
            <a:spLocks/>
          </p:cNvSpPr>
          <p:nvPr/>
        </p:nvSpPr>
        <p:spPr>
          <a:xfrm>
            <a:off x="1919536" y="859222"/>
            <a:ext cx="8568952" cy="140415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1800" b="1" dirty="0">
                <a:solidFill>
                  <a:schemeClr val="accent6">
                    <a:lumMod val="50000"/>
                  </a:schemeClr>
                </a:solidFill>
              </a:rPr>
              <a:t>LONG &amp; NIGHT HOURS </a:t>
            </a:r>
          </a:p>
          <a:p>
            <a:pPr marL="0" indent="0">
              <a:buNone/>
            </a:pPr>
            <a:r>
              <a:rPr lang="en-AU" sz="1800" dirty="0"/>
              <a:t>For Drivers working under BFM there are also what is known as long and night hours. </a:t>
            </a:r>
          </a:p>
          <a:p>
            <a:r>
              <a:rPr lang="en-AU" sz="1800" b="1" dirty="0"/>
              <a:t>Night Hour  </a:t>
            </a:r>
            <a:r>
              <a:rPr lang="en-AU" sz="1800" dirty="0"/>
              <a:t>A night hour is any hour worked between midnight and 6 am. </a:t>
            </a:r>
          </a:p>
          <a:p>
            <a:r>
              <a:rPr lang="en-AU" sz="1800" b="1" dirty="0"/>
              <a:t>Long Hour   </a:t>
            </a:r>
            <a:r>
              <a:rPr lang="en-AU" sz="1800" dirty="0"/>
              <a:t>A long hour is any hour worked above 12 hours in 24 hours </a:t>
            </a:r>
          </a:p>
          <a:p>
            <a:r>
              <a:rPr lang="en-AU" sz="1800" dirty="0"/>
              <a:t>A driver can only work up to 36 “Long and Night” hours in any seven-day period. </a:t>
            </a:r>
          </a:p>
          <a:p>
            <a:pPr marL="0" indent="0">
              <a:buNone/>
            </a:pPr>
            <a:endParaRPr lang="en-AU" sz="1800" dirty="0"/>
          </a:p>
        </p:txBody>
      </p:sp>
      <p:sp>
        <p:nvSpPr>
          <p:cNvPr id="4" name="Title 1">
            <a:extLst>
              <a:ext uri="{FF2B5EF4-FFF2-40B4-BE49-F238E27FC236}">
                <a16:creationId xmlns:a16="http://schemas.microsoft.com/office/drawing/2014/main" id="{6BE5B99B-8183-47CD-9937-8FBC478EDB0C}"/>
              </a:ext>
            </a:extLst>
          </p:cNvPr>
          <p:cNvSpPr txBox="1">
            <a:spLocks/>
          </p:cNvSpPr>
          <p:nvPr/>
        </p:nvSpPr>
        <p:spPr>
          <a:xfrm>
            <a:off x="5267401" y="157897"/>
            <a:ext cx="6397544" cy="3675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AU" sz="3600" b="1" dirty="0">
                <a:solidFill>
                  <a:schemeClr val="accent6">
                    <a:lumMod val="50000"/>
                  </a:schemeClr>
                </a:solidFill>
                <a:latin typeface="+mn-lt"/>
              </a:rPr>
              <a:t>BFM – LONG &amp; NIGHT HOURS</a:t>
            </a:r>
          </a:p>
        </p:txBody>
      </p:sp>
      <p:pic>
        <p:nvPicPr>
          <p:cNvPr id="6" name="Picture 5">
            <a:extLst>
              <a:ext uri="{FF2B5EF4-FFF2-40B4-BE49-F238E27FC236}">
                <a16:creationId xmlns:a16="http://schemas.microsoft.com/office/drawing/2014/main" id="{22EA3D2C-E21F-4239-9B86-E975D06FA0B0}"/>
              </a:ext>
            </a:extLst>
          </p:cNvPr>
          <p:cNvPicPr>
            <a:picLocks noChangeAspect="1"/>
          </p:cNvPicPr>
          <p:nvPr/>
        </p:nvPicPr>
        <p:blipFill>
          <a:blip r:embed="rId2"/>
          <a:stretch>
            <a:fillRect/>
          </a:stretch>
        </p:blipFill>
        <p:spPr>
          <a:xfrm>
            <a:off x="2063552" y="2780928"/>
            <a:ext cx="7704856" cy="3966574"/>
          </a:xfrm>
          <a:prstGeom prst="rect">
            <a:avLst/>
          </a:prstGeom>
        </p:spPr>
      </p:pic>
    </p:spTree>
    <p:extLst>
      <p:ext uri="{BB962C8B-B14F-4D97-AF65-F5344CB8AC3E}">
        <p14:creationId xmlns:p14="http://schemas.microsoft.com/office/powerpoint/2010/main" val="497226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41801" y="5291097"/>
            <a:ext cx="8875498" cy="1323439"/>
          </a:xfrm>
          <a:prstGeom prst="rect">
            <a:avLst/>
          </a:prstGeom>
        </p:spPr>
        <p:txBody>
          <a:bodyPr wrap="square">
            <a:spAutoFit/>
          </a:bodyPr>
          <a:lstStyle/>
          <a:p>
            <a:pPr marL="171450" indent="-171450">
              <a:buAutoNum type="arabicParenBoth"/>
            </a:pPr>
            <a:r>
              <a:rPr lang="en-AU" sz="1600" dirty="0"/>
              <a:t>Stationary rest time is the time a driver spends out of a regulated heavy vehicle or in an approved sleeper berth of a stationary regulated heavy vehicle. </a:t>
            </a:r>
          </a:p>
          <a:p>
            <a:pPr marL="171450" indent="-171450">
              <a:buAutoNum type="arabicParenBoth"/>
            </a:pPr>
            <a:r>
              <a:rPr lang="en-AU" sz="1600" dirty="0"/>
              <a:t>Night rest breaks are 7 continuous hours stationary rest time taken between the hours of 10 pm on a day and 8 am on the next day (using the time zone of the base of the drive) or a 24 continuous hours stationary rest break. </a:t>
            </a:r>
          </a:p>
        </p:txBody>
      </p:sp>
      <p:sp>
        <p:nvSpPr>
          <p:cNvPr id="9" name="Title 1"/>
          <p:cNvSpPr txBox="1">
            <a:spLocks/>
          </p:cNvSpPr>
          <p:nvPr/>
        </p:nvSpPr>
        <p:spPr>
          <a:xfrm>
            <a:off x="3147527" y="93786"/>
            <a:ext cx="8745916" cy="3675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AU" sz="3600" b="1" dirty="0">
                <a:solidFill>
                  <a:schemeClr val="accent6">
                    <a:lumMod val="50000"/>
                  </a:schemeClr>
                </a:solidFill>
                <a:latin typeface="+mn-lt"/>
              </a:rPr>
              <a:t>TWO-UP – BFM WORK AND REST HOURS</a:t>
            </a:r>
          </a:p>
        </p:txBody>
      </p:sp>
      <p:sp>
        <p:nvSpPr>
          <p:cNvPr id="8" name="Content Placeholder 2">
            <a:extLst>
              <a:ext uri="{FF2B5EF4-FFF2-40B4-BE49-F238E27FC236}">
                <a16:creationId xmlns:a16="http://schemas.microsoft.com/office/drawing/2014/main" id="{C388ABAC-656D-471D-AF02-10406B99AFE6}"/>
              </a:ext>
            </a:extLst>
          </p:cNvPr>
          <p:cNvSpPr txBox="1">
            <a:spLocks/>
          </p:cNvSpPr>
          <p:nvPr/>
        </p:nvSpPr>
        <p:spPr>
          <a:xfrm>
            <a:off x="1613756" y="905185"/>
            <a:ext cx="8566404" cy="50143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8835" indent="0">
              <a:buNone/>
            </a:pPr>
            <a:r>
              <a:rPr lang="en-AU" sz="1800" b="1" dirty="0">
                <a:solidFill>
                  <a:schemeClr val="accent6">
                    <a:lumMod val="50000"/>
                  </a:schemeClr>
                </a:solidFill>
              </a:rPr>
              <a:t>MOVING FROM SOLO DRIVING TO TWO-UP DRIVING </a:t>
            </a:r>
            <a:r>
              <a:rPr lang="en-AU" sz="1800" b="1" dirty="0">
                <a:solidFill>
                  <a:srgbClr val="666633"/>
                </a:solidFill>
              </a:rPr>
              <a:t>– </a:t>
            </a:r>
            <a:r>
              <a:rPr lang="en-AU" sz="1800" dirty="0"/>
              <a:t>Management requires all drivers changing  from solo driving to Two-Up driving to take a 12-hour break prior to making this change. </a:t>
            </a:r>
          </a:p>
          <a:p>
            <a:pPr>
              <a:buFont typeface="Arial" pitchFamily="34" charset="0"/>
              <a:buNone/>
            </a:pPr>
            <a:endParaRPr lang="en-AU" sz="1800" b="1" dirty="0">
              <a:solidFill>
                <a:srgbClr val="666633"/>
              </a:solidFill>
            </a:endParaRPr>
          </a:p>
          <a:p>
            <a:pPr marL="0" indent="0">
              <a:buNone/>
            </a:pPr>
            <a:endParaRPr lang="en-AU" sz="1800" dirty="0"/>
          </a:p>
        </p:txBody>
      </p:sp>
      <p:graphicFrame>
        <p:nvGraphicFramePr>
          <p:cNvPr id="2" name="Table 1">
            <a:extLst>
              <a:ext uri="{FF2B5EF4-FFF2-40B4-BE49-F238E27FC236}">
                <a16:creationId xmlns:a16="http://schemas.microsoft.com/office/drawing/2014/main" id="{F008522D-5A29-194A-7296-01E7306D8EC2}"/>
              </a:ext>
            </a:extLst>
          </p:cNvPr>
          <p:cNvGraphicFramePr>
            <a:graphicFrameLocks noGrp="1"/>
          </p:cNvGraphicFramePr>
          <p:nvPr>
            <p:extLst>
              <p:ext uri="{D42A27DB-BD31-4B8C-83A1-F6EECF244321}">
                <p14:modId xmlns:p14="http://schemas.microsoft.com/office/powerpoint/2010/main" val="2111939724"/>
              </p:ext>
            </p:extLst>
          </p:nvPr>
        </p:nvGraphicFramePr>
        <p:xfrm>
          <a:off x="1739516" y="1984485"/>
          <a:ext cx="8712968" cy="3004357"/>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tblGrid>
              <a:tr h="348807">
                <a:tc>
                  <a:txBody>
                    <a:bodyPr/>
                    <a:lstStyle/>
                    <a:p>
                      <a:pPr algn="ctr"/>
                      <a:r>
                        <a:rPr lang="en-AU" sz="2000" dirty="0"/>
                        <a:t>TIME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AU" sz="2000" dirty="0"/>
                        <a:t>WORK</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AU" sz="2000" dirty="0"/>
                        <a:t>REST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0000"/>
                  </a:ext>
                </a:extLst>
              </a:tr>
              <a:tr h="516043">
                <a:tc>
                  <a:txBody>
                    <a:bodyPr/>
                    <a:lstStyle/>
                    <a:p>
                      <a:r>
                        <a:rPr lang="en-AU" sz="1800" dirty="0">
                          <a:solidFill>
                            <a:schemeClr val="bg1"/>
                          </a:solidFill>
                        </a:rPr>
                        <a:t>In any period of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r>
                        <a:rPr lang="en-AU" sz="1600" dirty="0"/>
                        <a:t>A driver must not work for more than a MAXIMUM of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600" dirty="0"/>
                        <a:t>An</a:t>
                      </a:r>
                      <a:r>
                        <a:rPr lang="en-AU" sz="1600" baseline="0" dirty="0"/>
                        <a:t>d must have the rest of that period off work with at least a MINIMUM rest break of ......</a:t>
                      </a:r>
                      <a:endParaRPr lang="en-AU"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48807">
                <a:tc>
                  <a:txBody>
                    <a:bodyPr/>
                    <a:lstStyle/>
                    <a:p>
                      <a:r>
                        <a:rPr lang="en-US" sz="1800" dirty="0">
                          <a:solidFill>
                            <a:schemeClr val="bg1"/>
                          </a:solidFill>
                        </a:rPr>
                        <a:t>24 hours</a:t>
                      </a:r>
                      <a:endParaRPr lang="en-AU" sz="1800" dirty="0">
                        <a:solidFill>
                          <a:schemeClr val="bg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r>
                        <a:rPr lang="en-AU" sz="1600" dirty="0"/>
                        <a:t>14 hours work time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600" dirty="0"/>
                        <a:t>No limit set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16043">
                <a:tc>
                  <a:txBody>
                    <a:bodyPr/>
                    <a:lstStyle/>
                    <a:p>
                      <a:r>
                        <a:rPr lang="en-US" sz="1800" dirty="0">
                          <a:solidFill>
                            <a:schemeClr val="bg1"/>
                          </a:solidFill>
                        </a:rPr>
                        <a:t>82 hours </a:t>
                      </a:r>
                      <a:endParaRPr lang="en-AU" sz="1800" dirty="0">
                        <a:solidFill>
                          <a:schemeClr val="bg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r>
                        <a:rPr lang="en-AU" sz="1600" dirty="0"/>
                        <a:t>No limit set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600" dirty="0"/>
                        <a:t>10 continuous hours stationary rest time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16043">
                <a:tc>
                  <a:txBody>
                    <a:bodyPr/>
                    <a:lstStyle/>
                    <a:p>
                      <a:r>
                        <a:rPr lang="en-US" sz="1800" dirty="0">
                          <a:solidFill>
                            <a:schemeClr val="bg1"/>
                          </a:solidFill>
                        </a:rPr>
                        <a:t>7 days</a:t>
                      </a:r>
                      <a:endParaRPr lang="en-AU" sz="1800" dirty="0">
                        <a:solidFill>
                          <a:schemeClr val="bg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r>
                        <a:rPr lang="en-AU" sz="1600" dirty="0"/>
                        <a:t>70 hours work time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600" dirty="0"/>
                        <a:t>24  Continuous hours stationary rest time and 24  hours stationary rest time in blocks of at least 7 continuous hours of stationary rest.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48807">
                <a:tc>
                  <a:txBody>
                    <a:bodyPr/>
                    <a:lstStyle/>
                    <a:p>
                      <a:r>
                        <a:rPr lang="en-US" sz="1800" dirty="0">
                          <a:solidFill>
                            <a:schemeClr val="bg1"/>
                          </a:solidFill>
                        </a:rPr>
                        <a:t>14 days</a:t>
                      </a:r>
                      <a:endParaRPr lang="en-AU" sz="1800" dirty="0">
                        <a:solidFill>
                          <a:schemeClr val="bg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r>
                        <a:rPr lang="en-AU" sz="1600" dirty="0"/>
                        <a:t>140 hours work time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600" dirty="0"/>
                        <a:t>4  Night rest breaks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64490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D0880-CEB1-4BFC-A810-E6AE2DB76FB4}"/>
            </a:ext>
          </a:extLst>
        </p:cNvPr>
        <p:cNvGrpSpPr/>
        <p:nvPr/>
      </p:nvGrpSpPr>
      <p:grpSpPr>
        <a:xfrm>
          <a:off x="0" y="0"/>
          <a:ext cx="0" cy="0"/>
          <a:chOff x="0" y="0"/>
          <a:chExt cx="0" cy="0"/>
        </a:xfrm>
      </p:grpSpPr>
      <p:pic>
        <p:nvPicPr>
          <p:cNvPr id="2" name="Picture 1" descr="A map of australia with text&#10;&#10;Description automatically generated">
            <a:extLst>
              <a:ext uri="{FF2B5EF4-FFF2-40B4-BE49-F238E27FC236}">
                <a16:creationId xmlns:a16="http://schemas.microsoft.com/office/drawing/2014/main" id="{F7AB3CE4-8244-ECDD-E865-EFC91C9D29E4}"/>
              </a:ext>
            </a:extLst>
          </p:cNvPr>
          <p:cNvPicPr>
            <a:picLocks noChangeAspect="1"/>
          </p:cNvPicPr>
          <p:nvPr/>
        </p:nvPicPr>
        <p:blipFill>
          <a:blip r:embed="rId2">
            <a:extLst>
              <a:ext uri="{28A0092B-C50C-407E-A947-70E740481C1C}">
                <a14:useLocalDpi xmlns:a14="http://schemas.microsoft.com/office/drawing/2010/main" val="0"/>
              </a:ext>
            </a:extLst>
          </a:blip>
          <a:srcRect r="1334"/>
          <a:stretch/>
        </p:blipFill>
        <p:spPr>
          <a:xfrm>
            <a:off x="2597603" y="251928"/>
            <a:ext cx="6996793" cy="3935696"/>
          </a:xfrm>
          <a:prstGeom prst="rect">
            <a:avLst/>
          </a:prstGeom>
        </p:spPr>
      </p:pic>
      <p:sp>
        <p:nvSpPr>
          <p:cNvPr id="5" name="TextBox 4">
            <a:extLst>
              <a:ext uri="{FF2B5EF4-FFF2-40B4-BE49-F238E27FC236}">
                <a16:creationId xmlns:a16="http://schemas.microsoft.com/office/drawing/2014/main" id="{46EF4A11-EC86-A208-9203-C242FBE25B1F}"/>
              </a:ext>
            </a:extLst>
          </p:cNvPr>
          <p:cNvSpPr txBox="1"/>
          <p:nvPr/>
        </p:nvSpPr>
        <p:spPr>
          <a:xfrm>
            <a:off x="490537" y="4664098"/>
            <a:ext cx="11210926" cy="1839339"/>
          </a:xfrm>
          <a:prstGeom prst="rect">
            <a:avLst/>
          </a:prstGeom>
        </p:spPr>
        <p:txBody>
          <a:bodyPr vert="horz" lIns="91440" tIns="45721" rIns="91440" bIns="45721" rtlCol="0" anchor="ctr">
            <a:normAutofit fontScale="85000" lnSpcReduction="20000"/>
          </a:bodyPr>
          <a:lstStyle/>
          <a:p>
            <a:pPr algn="ctr">
              <a:lnSpc>
                <a:spcPct val="90000"/>
              </a:lnSpc>
              <a:spcBef>
                <a:spcPct val="0"/>
              </a:spcBef>
              <a:spcAft>
                <a:spcPts val="601"/>
              </a:spcAft>
            </a:pPr>
            <a:r>
              <a:rPr lang="en-US" sz="3600" b="1" dirty="0">
                <a:ea typeface="+mj-ea"/>
                <a:cs typeface="+mj-cs"/>
              </a:rPr>
              <a:t>TRAIN.03 HEAVY VEHICLE  DRIVER FATIGUE </a:t>
            </a:r>
          </a:p>
          <a:p>
            <a:pPr algn="ctr">
              <a:lnSpc>
                <a:spcPct val="90000"/>
              </a:lnSpc>
              <a:spcBef>
                <a:spcPct val="0"/>
              </a:spcBef>
              <a:spcAft>
                <a:spcPts val="601"/>
              </a:spcAft>
            </a:pPr>
            <a:r>
              <a:rPr lang="en-US" sz="3600" b="1" dirty="0">
                <a:ea typeface="+mj-ea"/>
                <a:cs typeface="+mj-cs"/>
              </a:rPr>
              <a:t>AND WORK DIARY INDUCTION  </a:t>
            </a:r>
          </a:p>
          <a:p>
            <a:pPr algn="ctr">
              <a:lnSpc>
                <a:spcPct val="90000"/>
              </a:lnSpc>
              <a:spcBef>
                <a:spcPct val="0"/>
              </a:spcBef>
              <a:spcAft>
                <a:spcPts val="601"/>
              </a:spcAft>
            </a:pPr>
            <a:endParaRPr lang="en-US" sz="3600" b="1" dirty="0">
              <a:ea typeface="+mj-ea"/>
              <a:cs typeface="+mj-cs"/>
            </a:endParaRPr>
          </a:p>
          <a:p>
            <a:pPr algn="ctr">
              <a:lnSpc>
                <a:spcPct val="90000"/>
              </a:lnSpc>
              <a:spcBef>
                <a:spcPct val="0"/>
              </a:spcBef>
              <a:spcAft>
                <a:spcPts val="601"/>
              </a:spcAft>
            </a:pPr>
            <a:r>
              <a:rPr lang="en-US" sz="3600" b="1" dirty="0">
                <a:ea typeface="+mj-ea"/>
                <a:cs typeface="+mj-cs"/>
              </a:rPr>
              <a:t>WESTERN AUSTRALIA WORK AND REST HOURS</a:t>
            </a:r>
          </a:p>
        </p:txBody>
      </p:sp>
    </p:spTree>
    <p:extLst>
      <p:ext uri="{BB962C8B-B14F-4D97-AF65-F5344CB8AC3E}">
        <p14:creationId xmlns:p14="http://schemas.microsoft.com/office/powerpoint/2010/main" val="1131503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3875-4F66-415A-BAC4-E9A3B0DC57DC}"/>
              </a:ext>
            </a:extLst>
          </p:cNvPr>
          <p:cNvSpPr>
            <a:spLocks noGrp="1"/>
          </p:cNvSpPr>
          <p:nvPr>
            <p:ph type="title"/>
          </p:nvPr>
        </p:nvSpPr>
        <p:spPr>
          <a:xfrm>
            <a:off x="3676616" y="213924"/>
            <a:ext cx="6883880" cy="566525"/>
          </a:xfrm>
        </p:spPr>
        <p:txBody>
          <a:bodyPr>
            <a:normAutofit/>
          </a:bodyPr>
          <a:lstStyle/>
          <a:p>
            <a:pPr algn="r"/>
            <a:r>
              <a:rPr lang="en-AU" sz="3200" b="1" dirty="0">
                <a:solidFill>
                  <a:schemeClr val="accent6">
                    <a:lumMod val="50000"/>
                  </a:schemeClr>
                </a:solidFill>
                <a:latin typeface="+mn-lt"/>
              </a:rPr>
              <a:t>WA WORKING AND REST HOURS</a:t>
            </a:r>
          </a:p>
        </p:txBody>
      </p:sp>
      <p:sp>
        <p:nvSpPr>
          <p:cNvPr id="3" name="Content Placeholder 2">
            <a:extLst>
              <a:ext uri="{FF2B5EF4-FFF2-40B4-BE49-F238E27FC236}">
                <a16:creationId xmlns:a16="http://schemas.microsoft.com/office/drawing/2014/main" id="{BFE771A8-732A-4911-81FB-FA41506AFB40}"/>
              </a:ext>
            </a:extLst>
          </p:cNvPr>
          <p:cNvSpPr>
            <a:spLocks noGrp="1"/>
          </p:cNvSpPr>
          <p:nvPr>
            <p:ph idx="1"/>
          </p:nvPr>
        </p:nvSpPr>
        <p:spPr>
          <a:xfrm>
            <a:off x="1631504" y="1124745"/>
            <a:ext cx="8928992" cy="2304256"/>
          </a:xfrm>
        </p:spPr>
        <p:txBody>
          <a:bodyPr>
            <a:normAutofit/>
          </a:bodyPr>
          <a:lstStyle/>
          <a:p>
            <a:pPr marL="0" indent="0">
              <a:buNone/>
            </a:pPr>
            <a:r>
              <a:rPr lang="en-AU" sz="2000" dirty="0"/>
              <a:t>Western Australia (WA) has a different system from East Coast and South Australia. In WA the driver working and resting hours are under Worksafe requirements which has a code of practice for driver fatigue. </a:t>
            </a:r>
          </a:p>
          <a:p>
            <a:pPr marL="0" indent="0">
              <a:buNone/>
            </a:pPr>
            <a:endParaRPr lang="en-AU" sz="2000" dirty="0"/>
          </a:p>
          <a:p>
            <a:pPr marL="0" indent="0">
              <a:buNone/>
            </a:pPr>
            <a:r>
              <a:rPr lang="en-AU" sz="2000" dirty="0"/>
              <a:t>This means that if there is a breach, Main Roads Western Australia or WA Worksafe authority will normally look at the Company systems to identify what has gone wrong rather than penalise a driver on the side of the road. </a:t>
            </a:r>
          </a:p>
        </p:txBody>
      </p:sp>
      <p:sp>
        <p:nvSpPr>
          <p:cNvPr id="5" name="TextBox 4">
            <a:extLst>
              <a:ext uri="{FF2B5EF4-FFF2-40B4-BE49-F238E27FC236}">
                <a16:creationId xmlns:a16="http://schemas.microsoft.com/office/drawing/2014/main" id="{B81703F5-923D-43E2-9B81-24E99A6E26AD}"/>
              </a:ext>
            </a:extLst>
          </p:cNvPr>
          <p:cNvSpPr txBox="1"/>
          <p:nvPr/>
        </p:nvSpPr>
        <p:spPr>
          <a:xfrm>
            <a:off x="1632573" y="3534714"/>
            <a:ext cx="8527174" cy="707886"/>
          </a:xfrm>
          <a:prstGeom prst="rect">
            <a:avLst/>
          </a:prstGeom>
          <a:noFill/>
        </p:spPr>
        <p:txBody>
          <a:bodyPr wrap="square" rtlCol="0">
            <a:spAutoFit/>
          </a:bodyPr>
          <a:lstStyle/>
          <a:p>
            <a:r>
              <a:rPr lang="en-AU" sz="2000" dirty="0"/>
              <a:t>Because our drivers travel within Western Australia and within other states, we have to ensure our drivers meet the law in all states. </a:t>
            </a:r>
          </a:p>
        </p:txBody>
      </p:sp>
      <p:sp>
        <p:nvSpPr>
          <p:cNvPr id="6" name="TextBox 5">
            <a:extLst>
              <a:ext uri="{FF2B5EF4-FFF2-40B4-BE49-F238E27FC236}">
                <a16:creationId xmlns:a16="http://schemas.microsoft.com/office/drawing/2014/main" id="{E0667620-A3A1-4F50-9C8D-258DBF4DF8FF}"/>
              </a:ext>
            </a:extLst>
          </p:cNvPr>
          <p:cNvSpPr txBox="1"/>
          <p:nvPr/>
        </p:nvSpPr>
        <p:spPr>
          <a:xfrm>
            <a:off x="1631504" y="4339823"/>
            <a:ext cx="8928992" cy="1938992"/>
          </a:xfrm>
          <a:prstGeom prst="rect">
            <a:avLst/>
          </a:prstGeom>
          <a:noFill/>
        </p:spPr>
        <p:txBody>
          <a:bodyPr wrap="square" rtlCol="0">
            <a:spAutoFit/>
          </a:bodyPr>
          <a:lstStyle/>
          <a:p>
            <a:r>
              <a:rPr lang="en-AU" sz="2000" dirty="0"/>
              <a:t>National Legislation tells us that when drivers are in WA for under 7 days before entering another state the driver must abide by National Legislation and WA legislation throughout the whole trip. </a:t>
            </a:r>
          </a:p>
          <a:p>
            <a:endParaRPr lang="en-AU" sz="2000" dirty="0"/>
          </a:p>
          <a:p>
            <a:pPr algn="ctr"/>
            <a:r>
              <a:rPr lang="en-AU" sz="2000" b="1" dirty="0">
                <a:solidFill>
                  <a:srgbClr val="C00000"/>
                </a:solidFill>
              </a:rPr>
              <a:t>It is our policy drivers record working and resting hours via the National Work Diary whilst working within or into Western Australia. </a:t>
            </a:r>
          </a:p>
        </p:txBody>
      </p:sp>
    </p:spTree>
    <p:extLst>
      <p:ext uri="{BB962C8B-B14F-4D97-AF65-F5344CB8AC3E}">
        <p14:creationId xmlns:p14="http://schemas.microsoft.com/office/powerpoint/2010/main" val="411672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7581DED-5552-4E00-AFA5-287C85963882}"/>
              </a:ext>
            </a:extLst>
          </p:cNvPr>
          <p:cNvSpPr>
            <a:spLocks noGrp="1"/>
          </p:cNvSpPr>
          <p:nvPr>
            <p:ph type="title"/>
          </p:nvPr>
        </p:nvSpPr>
        <p:spPr>
          <a:xfrm>
            <a:off x="2135560" y="153489"/>
            <a:ext cx="8352928" cy="566525"/>
          </a:xfrm>
        </p:spPr>
        <p:txBody>
          <a:bodyPr>
            <a:noAutofit/>
          </a:bodyPr>
          <a:lstStyle/>
          <a:p>
            <a:pPr algn="r"/>
            <a:r>
              <a:rPr lang="en-AU" sz="3200" b="1" dirty="0">
                <a:solidFill>
                  <a:schemeClr val="accent6">
                    <a:lumMod val="50000"/>
                  </a:schemeClr>
                </a:solidFill>
                <a:latin typeface="+mn-lt"/>
              </a:rPr>
              <a:t>SOLO DRIVER - WA WORK AND REST HOURS</a:t>
            </a:r>
          </a:p>
        </p:txBody>
      </p:sp>
      <p:graphicFrame>
        <p:nvGraphicFramePr>
          <p:cNvPr id="6" name="Table 5">
            <a:extLst>
              <a:ext uri="{FF2B5EF4-FFF2-40B4-BE49-F238E27FC236}">
                <a16:creationId xmlns:a16="http://schemas.microsoft.com/office/drawing/2014/main" id="{F6E15C68-89DC-43B5-89F4-8F0E44ACE5C0}"/>
              </a:ext>
            </a:extLst>
          </p:cNvPr>
          <p:cNvGraphicFramePr>
            <a:graphicFrameLocks noGrp="1"/>
          </p:cNvGraphicFramePr>
          <p:nvPr>
            <p:extLst>
              <p:ext uri="{D42A27DB-BD31-4B8C-83A1-F6EECF244321}">
                <p14:modId xmlns:p14="http://schemas.microsoft.com/office/powerpoint/2010/main" val="2236661149"/>
              </p:ext>
            </p:extLst>
          </p:nvPr>
        </p:nvGraphicFramePr>
        <p:xfrm>
          <a:off x="1703512" y="1559016"/>
          <a:ext cx="8784976" cy="4632859"/>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4608512">
                  <a:extLst>
                    <a:ext uri="{9D8B030D-6E8A-4147-A177-3AD203B41FA5}">
                      <a16:colId xmlns:a16="http://schemas.microsoft.com/office/drawing/2014/main" val="2589368650"/>
                    </a:ext>
                  </a:extLst>
                </a:gridCol>
              </a:tblGrid>
              <a:tr h="398997">
                <a:tc>
                  <a:txBody>
                    <a:bodyPr/>
                    <a:lstStyle/>
                    <a:p>
                      <a:pPr algn="ctr"/>
                      <a:r>
                        <a:rPr lang="en-AU" sz="1500" dirty="0"/>
                        <a:t>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AU" sz="1500" dirty="0">
                          <a:solidFill>
                            <a:schemeClr val="bg1">
                              <a:lumMod val="95000"/>
                            </a:schemeClr>
                          </a:solidFill>
                        </a:rPr>
                        <a:t>WORK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AU" sz="1500" dirty="0"/>
                        <a:t>REST</a:t>
                      </a:r>
                      <a:endParaRPr lang="en-AU" sz="1500" dirty="0">
                        <a:solidFill>
                          <a:schemeClr val="bg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0000"/>
                  </a:ext>
                </a:extLst>
              </a:tr>
              <a:tr h="405865">
                <a:tc>
                  <a:txBody>
                    <a:bodyPr/>
                    <a:lstStyle/>
                    <a:p>
                      <a:r>
                        <a:rPr lang="en-AU" sz="1500" dirty="0"/>
                        <a:t>In any period of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500" dirty="0"/>
                        <a:t>A driver must not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8997">
                <a:tc>
                  <a:txBody>
                    <a:bodyPr/>
                    <a:lstStyle/>
                    <a:p>
                      <a:r>
                        <a:rPr lang="en-AU" sz="1500" dirty="0"/>
                        <a:t>5 hours 20 minutes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500" b="1" dirty="0">
                          <a:solidFill>
                            <a:srgbClr val="FF0000"/>
                          </a:solidFill>
                        </a:rPr>
                        <a:t>DRIVE</a:t>
                      </a:r>
                      <a:r>
                        <a:rPr lang="en-AU" sz="1500" dirty="0"/>
                        <a:t> for more than a maximum of 5 hours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500" dirty="0"/>
                        <a:t>Must have a break from </a:t>
                      </a:r>
                      <a:r>
                        <a:rPr lang="en-AU" sz="1500" b="1" dirty="0">
                          <a:solidFill>
                            <a:srgbClr val="FF0000"/>
                          </a:solidFill>
                        </a:rPr>
                        <a:t>DRIVING</a:t>
                      </a:r>
                      <a:r>
                        <a:rPr lang="en-AU" sz="1500" dirty="0"/>
                        <a:t> of at least 20 minutes. This must include a break of at least 10 consecutive minutes during or at the end of the 5 hours.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98997">
                <a:tc>
                  <a:txBody>
                    <a:bodyPr/>
                    <a:lstStyle/>
                    <a:p>
                      <a:r>
                        <a:rPr lang="en-AU" sz="1500" dirty="0"/>
                        <a:t>24 hours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500" dirty="0"/>
                        <a:t>Have more than 17 hours between non-work periods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500"/>
                        <a:t>Must rest at least 7 continuous hours </a:t>
                      </a:r>
                      <a:endParaRPr lang="en-AU"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98997">
                <a:tc>
                  <a:txBody>
                    <a:bodyPr/>
                    <a:lstStyle/>
                    <a:p>
                      <a:r>
                        <a:rPr lang="en-AU" sz="1500" dirty="0"/>
                        <a:t>72 hours ( 3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500" dirty="0"/>
                        <a:t>Must take at least 27 hours of non-work time including 3 x at least 7 continuous hours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359301"/>
                  </a:ext>
                </a:extLst>
              </a:tr>
              <a:tr h="448752">
                <a:tc>
                  <a:txBody>
                    <a:bodyPr/>
                    <a:lstStyle/>
                    <a:p>
                      <a:r>
                        <a:rPr lang="en-AU" sz="1500" dirty="0"/>
                        <a:t>7 days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914364" rtl="0" eaLnBrk="1" fontAlgn="auto" latinLnBrk="0" hangingPunct="1">
                        <a:lnSpc>
                          <a:spcPct val="100000"/>
                        </a:lnSpc>
                        <a:spcBef>
                          <a:spcPts val="0"/>
                        </a:spcBef>
                        <a:spcAft>
                          <a:spcPts val="0"/>
                        </a:spcAft>
                        <a:buClrTx/>
                        <a:buSzTx/>
                        <a:buFontTx/>
                        <a:buNone/>
                        <a:tabLst/>
                        <a:defRPr/>
                      </a:pPr>
                      <a:r>
                        <a:rPr lang="en-AU" sz="1500" dirty="0"/>
                        <a:t>If there is shift work on 5 or more consecutive days, at least continuous hours of non-work time between shift 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AU"/>
                    </a:p>
                  </a:txBody>
                  <a:tcPr/>
                </a:tc>
                <a:extLst>
                  <a:ext uri="{0D108BD9-81ED-4DB2-BD59-A6C34878D82A}">
                    <a16:rowId xmlns:a16="http://schemas.microsoft.com/office/drawing/2014/main" val="10004"/>
                  </a:ext>
                </a:extLst>
              </a:tr>
              <a:tr h="398997">
                <a:tc>
                  <a:txBody>
                    <a:bodyPr/>
                    <a:lstStyle/>
                    <a:p>
                      <a:r>
                        <a:rPr lang="en-AU" sz="1500" dirty="0"/>
                        <a:t>14 days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500" dirty="0"/>
                        <a:t>Work more than 168 hours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98997">
                <a:tc>
                  <a:txBody>
                    <a:bodyPr/>
                    <a:lstStyle/>
                    <a:p>
                      <a:r>
                        <a:rPr lang="en-AU" sz="1500" dirty="0"/>
                        <a:t>14 days / 28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500" dirty="0"/>
                        <a:t>Rest at least 2 x 24-hour continuous periods OR Rest at least 4 x 24-hour continuous periods in any 28 days provided hours of work do not exceed 144 hours in any 14-day period within the 28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2863279"/>
                  </a:ext>
                </a:extLst>
              </a:tr>
            </a:tbl>
          </a:graphicData>
        </a:graphic>
      </p:graphicFrame>
      <p:sp>
        <p:nvSpPr>
          <p:cNvPr id="7" name="TextBox 6">
            <a:extLst>
              <a:ext uri="{FF2B5EF4-FFF2-40B4-BE49-F238E27FC236}">
                <a16:creationId xmlns:a16="http://schemas.microsoft.com/office/drawing/2014/main" id="{3ED2B791-130B-408B-BDCD-BC77ADCD1C99}"/>
              </a:ext>
            </a:extLst>
          </p:cNvPr>
          <p:cNvSpPr txBox="1"/>
          <p:nvPr/>
        </p:nvSpPr>
        <p:spPr>
          <a:xfrm>
            <a:off x="1709873" y="895483"/>
            <a:ext cx="8671190" cy="646331"/>
          </a:xfrm>
          <a:prstGeom prst="rect">
            <a:avLst/>
          </a:prstGeom>
          <a:noFill/>
        </p:spPr>
        <p:txBody>
          <a:bodyPr wrap="square" rtlCol="0">
            <a:spAutoFit/>
          </a:bodyPr>
          <a:lstStyle/>
          <a:p>
            <a:r>
              <a:rPr lang="en-AU" dirty="0"/>
              <a:t>Please Note that some of the WA legislation will show a break from DRIVING rather than work – this means the driver may do other work like fuelling in that period. </a:t>
            </a:r>
          </a:p>
        </p:txBody>
      </p:sp>
    </p:spTree>
    <p:extLst>
      <p:ext uri="{BB962C8B-B14F-4D97-AF65-F5344CB8AC3E}">
        <p14:creationId xmlns:p14="http://schemas.microsoft.com/office/powerpoint/2010/main" val="97565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9CB33E7-3566-4932-AEDF-4C67EFD652CC}"/>
              </a:ext>
            </a:extLst>
          </p:cNvPr>
          <p:cNvSpPr>
            <a:spLocks noGrp="1"/>
          </p:cNvSpPr>
          <p:nvPr>
            <p:ph type="title"/>
          </p:nvPr>
        </p:nvSpPr>
        <p:spPr>
          <a:xfrm>
            <a:off x="2639617" y="260649"/>
            <a:ext cx="8022379" cy="566525"/>
          </a:xfrm>
        </p:spPr>
        <p:txBody>
          <a:bodyPr>
            <a:noAutofit/>
          </a:bodyPr>
          <a:lstStyle/>
          <a:p>
            <a:pPr algn="r"/>
            <a:r>
              <a:rPr lang="en-AU" sz="3200" b="1" dirty="0">
                <a:solidFill>
                  <a:schemeClr val="accent6">
                    <a:lumMod val="50000"/>
                  </a:schemeClr>
                </a:solidFill>
                <a:latin typeface="+mn-lt"/>
              </a:rPr>
              <a:t>SOLO DRIVER - WA WORK AND REST HOURS</a:t>
            </a:r>
          </a:p>
        </p:txBody>
      </p:sp>
      <p:sp>
        <p:nvSpPr>
          <p:cNvPr id="3" name="Content Placeholder 2">
            <a:extLst>
              <a:ext uri="{FF2B5EF4-FFF2-40B4-BE49-F238E27FC236}">
                <a16:creationId xmlns:a16="http://schemas.microsoft.com/office/drawing/2014/main" id="{F10DD512-FBA4-4D3E-BA37-62235BE0BD0E}"/>
              </a:ext>
            </a:extLst>
          </p:cNvPr>
          <p:cNvSpPr>
            <a:spLocks noGrp="1"/>
          </p:cNvSpPr>
          <p:nvPr>
            <p:ph idx="1"/>
          </p:nvPr>
        </p:nvSpPr>
        <p:spPr>
          <a:xfrm>
            <a:off x="1847528" y="1340768"/>
            <a:ext cx="8496944" cy="4351338"/>
          </a:xfrm>
        </p:spPr>
        <p:txBody>
          <a:bodyPr>
            <a:normAutofit/>
          </a:bodyPr>
          <a:lstStyle/>
          <a:p>
            <a:pPr marL="0" indent="0">
              <a:buNone/>
            </a:pPr>
            <a:r>
              <a:rPr lang="en-AU" sz="2400" b="1" dirty="0">
                <a:solidFill>
                  <a:schemeClr val="accent6">
                    <a:lumMod val="50000"/>
                  </a:schemeClr>
                </a:solidFill>
              </a:rPr>
              <a:t>COMPANY POLICY WHEN TRAVELLING IN WA AS A SOLO DRIVER</a:t>
            </a:r>
          </a:p>
          <a:p>
            <a:pPr marL="0" indent="0">
              <a:buNone/>
            </a:pPr>
            <a:endParaRPr lang="en-AU" sz="1100" b="1" dirty="0">
              <a:solidFill>
                <a:srgbClr val="666633"/>
              </a:solidFill>
            </a:endParaRPr>
          </a:p>
          <a:p>
            <a:pPr marL="0" indent="0">
              <a:buNone/>
            </a:pPr>
            <a:r>
              <a:rPr lang="en-AU" sz="2000" dirty="0"/>
              <a:t>It is our company policy when travelling in WA that drivers will: </a:t>
            </a:r>
          </a:p>
          <a:p>
            <a:pPr marL="457200" indent="-457200">
              <a:buFont typeface="+mj-lt"/>
              <a:buAutoNum type="arabicPeriod"/>
            </a:pPr>
            <a:r>
              <a:rPr lang="en-AU" sz="2000" dirty="0"/>
              <a:t>Not drive more than 5 hours without stopping for a break of 30 minutes including at least 2 x 15 minutes of rest time with no work undertaken (in any 5 ½ hours taken at least 30 minutes breaks from work) </a:t>
            </a:r>
          </a:p>
          <a:p>
            <a:pPr marL="457200" indent="-457200">
              <a:buFont typeface="+mj-lt"/>
              <a:buAutoNum type="arabicPeriod"/>
            </a:pPr>
            <a:r>
              <a:rPr lang="en-AU" sz="2000" dirty="0"/>
              <a:t>Standard Hours Driver - Not work more than 12 hours in 24-hour period</a:t>
            </a:r>
          </a:p>
          <a:p>
            <a:pPr marL="457200" indent="-457200">
              <a:buFont typeface="+mj-lt"/>
              <a:buAutoNum type="arabicPeriod"/>
            </a:pPr>
            <a:r>
              <a:rPr lang="en-AU" sz="2000" dirty="0"/>
              <a:t>Standard Hours Driver – have at least 1 x 24-hour break in 7 days </a:t>
            </a:r>
          </a:p>
          <a:p>
            <a:pPr marL="457200" indent="-457200">
              <a:buFont typeface="+mj-lt"/>
              <a:buAutoNum type="arabicPeriod"/>
            </a:pPr>
            <a:r>
              <a:rPr lang="en-AU" sz="2000" dirty="0"/>
              <a:t>BFM Driver - Not work more than 14 hours in 24-hour period</a:t>
            </a:r>
          </a:p>
          <a:p>
            <a:pPr marL="457200" indent="-457200">
              <a:buFont typeface="+mj-lt"/>
              <a:buAutoNum type="arabicPeriod"/>
            </a:pPr>
            <a:r>
              <a:rPr lang="en-AU" sz="2000" dirty="0"/>
              <a:t>BFM Driver - Must have 2 x 24 hour breaks in 14 days with first after no more than 84 hours work time. </a:t>
            </a:r>
          </a:p>
          <a:p>
            <a:pPr marL="457200" indent="-457200">
              <a:buFont typeface="+mj-lt"/>
              <a:buAutoNum type="arabicPeriod"/>
            </a:pPr>
            <a:r>
              <a:rPr lang="en-AU" sz="2000" dirty="0"/>
              <a:t>All drivers must have at least 4-night breaks </a:t>
            </a:r>
          </a:p>
        </p:txBody>
      </p:sp>
    </p:spTree>
    <p:extLst>
      <p:ext uri="{BB962C8B-B14F-4D97-AF65-F5344CB8AC3E}">
        <p14:creationId xmlns:p14="http://schemas.microsoft.com/office/powerpoint/2010/main" val="3425600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092964" y="891569"/>
            <a:ext cx="10648056" cy="16990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altLang="en-US" sz="2000" dirty="0">
                <a:ea typeface="MS Mincho" pitchFamily="49" charset="-128"/>
                <a:cs typeface="Arial Narrow" pitchFamily="34" charset="0"/>
              </a:rPr>
              <a:t>Driving a heavy vehicle is a complex mental and physical task requiring sustained levels of concentration and skill to maintain maximum performance. </a:t>
            </a:r>
          </a:p>
          <a:p>
            <a:pPr marL="0" indent="0">
              <a:buNone/>
            </a:pPr>
            <a:endParaRPr lang="en-AU" altLang="en-US" sz="1050" dirty="0">
              <a:ea typeface="MS Mincho" pitchFamily="49" charset="-128"/>
              <a:cs typeface="Arial Narrow" pitchFamily="34" charset="0"/>
            </a:endParaRPr>
          </a:p>
          <a:p>
            <a:pPr marL="0" indent="0">
              <a:buNone/>
            </a:pPr>
            <a:r>
              <a:rPr lang="en-AU" altLang="en-US" sz="2000" dirty="0">
                <a:ea typeface="MS Mincho" pitchFamily="49" charset="-128"/>
                <a:cs typeface="Arial Narrow" pitchFamily="34" charset="0"/>
              </a:rPr>
              <a:t>No Driver can afford to be fatigued, nor can anyone else afford a driver to be fatigued.</a:t>
            </a:r>
            <a:endParaRPr lang="en-US" altLang="en-US" sz="2000" dirty="0">
              <a:ea typeface="MS Mincho" pitchFamily="49" charset="-128"/>
              <a:cs typeface="Arial Narrow" pitchFamily="34" charset="0"/>
            </a:endParaRPr>
          </a:p>
        </p:txBody>
      </p:sp>
      <p:sp>
        <p:nvSpPr>
          <p:cNvPr id="9" name="Rectangle 8"/>
          <p:cNvSpPr/>
          <p:nvPr/>
        </p:nvSpPr>
        <p:spPr>
          <a:xfrm>
            <a:off x="1124770" y="2398342"/>
            <a:ext cx="10277238" cy="707886"/>
          </a:xfrm>
          <a:prstGeom prst="rect">
            <a:avLst/>
          </a:prstGeom>
        </p:spPr>
        <p:txBody>
          <a:bodyPr wrap="square">
            <a:spAutoFit/>
          </a:bodyPr>
          <a:lstStyle/>
          <a:p>
            <a:pPr algn="ctr"/>
            <a:r>
              <a:rPr lang="en-AU" altLang="en-US" sz="2000" b="1" dirty="0">
                <a:solidFill>
                  <a:srgbClr val="FF0000"/>
                </a:solidFill>
                <a:ea typeface="MS Mincho" pitchFamily="49" charset="-128"/>
                <a:cs typeface="Arial Narrow" pitchFamily="34" charset="0"/>
              </a:rPr>
              <a:t>It is Unsafe and Illegal to be drunk at work. Fatigue can be equally as dangerous and is both Unsafe and Illegal for You when at work!</a:t>
            </a:r>
            <a:endParaRPr lang="en-US" altLang="en-US" sz="2000" b="1" dirty="0">
              <a:solidFill>
                <a:srgbClr val="FF0000"/>
              </a:solidFill>
              <a:ea typeface="MS Mincho" pitchFamily="49" charset="-128"/>
              <a:cs typeface="Arial Narrow" pitchFamily="34" charset="0"/>
            </a:endParaRPr>
          </a:p>
        </p:txBody>
      </p:sp>
      <p:sp>
        <p:nvSpPr>
          <p:cNvPr id="10" name="Content Placeholder 2"/>
          <p:cNvSpPr txBox="1">
            <a:spLocks/>
          </p:cNvSpPr>
          <p:nvPr/>
        </p:nvSpPr>
        <p:spPr bwMode="auto">
          <a:xfrm>
            <a:off x="1631505" y="3263362"/>
            <a:ext cx="3741737" cy="262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SzPct val="100000"/>
              <a:buFontTx/>
              <a:buBlip>
                <a:blip r:embed="rId2"/>
              </a:buBlip>
              <a:defRPr sz="1800" kern="1200">
                <a:solidFill>
                  <a:schemeClr val="tx1"/>
                </a:solidFill>
                <a:latin typeface="Arial Narrow"/>
                <a:ea typeface="MS PGothic" pitchFamily="34" charset="-128"/>
                <a:cs typeface="Arial Narrow"/>
              </a:defRPr>
            </a:lvl1pPr>
            <a:lvl2pPr marL="742950" indent="-285750" algn="l" defTabSz="457200" rtl="0" eaLnBrk="0" fontAlgn="base" hangingPunct="0">
              <a:spcBef>
                <a:spcPct val="20000"/>
              </a:spcBef>
              <a:spcAft>
                <a:spcPct val="0"/>
              </a:spcAft>
              <a:buSzPct val="100000"/>
              <a:buFont typeface="Wingdings" charset="2"/>
              <a:buChar char="§"/>
              <a:defRPr sz="1800" kern="1200" baseline="0">
                <a:solidFill>
                  <a:schemeClr val="tx1"/>
                </a:solidFill>
                <a:latin typeface="Arial Narrow"/>
                <a:ea typeface="MS PGothic" pitchFamily="34" charset="-128"/>
                <a:cs typeface="Arial Narrow"/>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altLang="en-US" sz="2000" dirty="0">
                <a:latin typeface="+mn-lt"/>
                <a:cs typeface="Arial Narrow" pitchFamily="34" charset="0"/>
              </a:rPr>
              <a:t>The effects of fatigue can include: </a:t>
            </a:r>
            <a:endParaRPr lang="en-US" altLang="en-US" sz="2000" dirty="0">
              <a:latin typeface="+mn-lt"/>
              <a:cs typeface="Arial Narrow" pitchFamily="34" charset="0"/>
            </a:endParaRPr>
          </a:p>
          <a:p>
            <a:pPr marL="360363" indent="-273050">
              <a:buFont typeface="Arial" panose="020B0604020202020204" pitchFamily="34" charset="0"/>
              <a:buChar char="•"/>
            </a:pPr>
            <a:endParaRPr lang="en-US" altLang="en-US" sz="2000" dirty="0">
              <a:latin typeface="+mn-lt"/>
              <a:cs typeface="Arial Narrow" pitchFamily="34" charset="0"/>
            </a:endParaRPr>
          </a:p>
        </p:txBody>
      </p:sp>
      <p:sp>
        <p:nvSpPr>
          <p:cNvPr id="7" name="Title 1"/>
          <p:cNvSpPr>
            <a:spLocks noGrp="1"/>
          </p:cNvSpPr>
          <p:nvPr>
            <p:ph type="title"/>
          </p:nvPr>
        </p:nvSpPr>
        <p:spPr>
          <a:xfrm>
            <a:off x="6327398" y="182388"/>
            <a:ext cx="5413622" cy="490066"/>
          </a:xfrm>
        </p:spPr>
        <p:txBody>
          <a:bodyPr>
            <a:noAutofit/>
          </a:bodyPr>
          <a:lstStyle/>
          <a:p>
            <a:pPr algn="r"/>
            <a:r>
              <a:rPr lang="en-AU" sz="3200" b="1" dirty="0">
                <a:solidFill>
                  <a:schemeClr val="accent6">
                    <a:lumMod val="50000"/>
                  </a:schemeClr>
                </a:solidFill>
                <a:latin typeface="+mn-lt"/>
              </a:rPr>
              <a:t>EFFECTS OF FATIGUE</a:t>
            </a:r>
          </a:p>
        </p:txBody>
      </p:sp>
      <p:graphicFrame>
        <p:nvGraphicFramePr>
          <p:cNvPr id="2" name="Table 2">
            <a:extLst>
              <a:ext uri="{FF2B5EF4-FFF2-40B4-BE49-F238E27FC236}">
                <a16:creationId xmlns:a16="http://schemas.microsoft.com/office/drawing/2014/main" id="{2C881564-83B1-BFFD-5D69-9C60520A04CC}"/>
              </a:ext>
            </a:extLst>
          </p:cNvPr>
          <p:cNvGraphicFramePr>
            <a:graphicFrameLocks noGrp="1"/>
          </p:cNvGraphicFramePr>
          <p:nvPr>
            <p:extLst>
              <p:ext uri="{D42A27DB-BD31-4B8C-83A1-F6EECF244321}">
                <p14:modId xmlns:p14="http://schemas.microsoft.com/office/powerpoint/2010/main" val="506781600"/>
              </p:ext>
            </p:extLst>
          </p:nvPr>
        </p:nvGraphicFramePr>
        <p:xfrm>
          <a:off x="1847528" y="3717032"/>
          <a:ext cx="8712968" cy="3078480"/>
        </p:xfrm>
        <a:graphic>
          <a:graphicData uri="http://schemas.openxmlformats.org/drawingml/2006/table">
            <a:tbl>
              <a:tblPr firstRow="1" bandRow="1">
                <a:tableStyleId>{5940675A-B579-460E-94D1-54222C63F5DA}</a:tableStyleId>
              </a:tblPr>
              <a:tblGrid>
                <a:gridCol w="4356484">
                  <a:extLst>
                    <a:ext uri="{9D8B030D-6E8A-4147-A177-3AD203B41FA5}">
                      <a16:colId xmlns:a16="http://schemas.microsoft.com/office/drawing/2014/main" val="3072661892"/>
                    </a:ext>
                  </a:extLst>
                </a:gridCol>
                <a:gridCol w="4356484">
                  <a:extLst>
                    <a:ext uri="{9D8B030D-6E8A-4147-A177-3AD203B41FA5}">
                      <a16:colId xmlns:a16="http://schemas.microsoft.com/office/drawing/2014/main" val="1656849845"/>
                    </a:ext>
                  </a:extLst>
                </a:gridCol>
              </a:tblGrid>
              <a:tr h="370840">
                <a:tc>
                  <a:txBody>
                    <a:bodyPr/>
                    <a:lstStyle/>
                    <a:p>
                      <a:pPr marL="342900" indent="-342900">
                        <a:buFont typeface="Arial" panose="020B0604020202020204" pitchFamily="34" charset="0"/>
                        <a:buChar char="•"/>
                      </a:pPr>
                      <a:r>
                        <a:rPr lang="en-US" sz="2000" dirty="0"/>
                        <a:t>Loss of Alertness</a:t>
                      </a:r>
                      <a:endParaRPr lang="en-AU"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buFont typeface="Arial" panose="020B0604020202020204" pitchFamily="34" charset="0"/>
                        <a:buChar char="•"/>
                      </a:pPr>
                      <a:r>
                        <a:rPr lang="en-US" sz="2000" dirty="0"/>
                        <a:t>Poor Judgement </a:t>
                      </a:r>
                      <a:endParaRPr lang="en-AU"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81528489"/>
                  </a:ext>
                </a:extLst>
              </a:tr>
              <a:tr h="370840">
                <a:tc>
                  <a:txBody>
                    <a:bodyPr/>
                    <a:lstStyle/>
                    <a:p>
                      <a:pPr marL="342900" indent="-342900">
                        <a:buFont typeface="Arial" panose="020B0604020202020204" pitchFamily="34" charset="0"/>
                        <a:buChar char="•"/>
                      </a:pPr>
                      <a:r>
                        <a:rPr lang="en-US" sz="2000" dirty="0"/>
                        <a:t>Drowsy Driving</a:t>
                      </a:r>
                      <a:endParaRPr lang="en-AU"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buFont typeface="Arial" panose="020B0604020202020204" pitchFamily="34" charset="0"/>
                        <a:buChar char="•"/>
                      </a:pPr>
                      <a:r>
                        <a:rPr lang="en-US" sz="2000" dirty="0"/>
                        <a:t>Falling Asleep at the Wheel</a:t>
                      </a:r>
                      <a:endParaRPr lang="en-AU"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57637668"/>
                  </a:ext>
                </a:extLst>
              </a:tr>
              <a:tr h="370840">
                <a:tc>
                  <a:txBody>
                    <a:bodyPr/>
                    <a:lstStyle/>
                    <a:p>
                      <a:pPr marL="342900" indent="-342900">
                        <a:buFont typeface="Arial" panose="020B0604020202020204" pitchFamily="34" charset="0"/>
                        <a:buChar char="•"/>
                      </a:pPr>
                      <a:r>
                        <a:rPr lang="en-US" sz="2000" dirty="0"/>
                        <a:t>Poor Memory </a:t>
                      </a:r>
                      <a:endParaRPr lang="en-AU"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buFont typeface="Arial" panose="020B0604020202020204" pitchFamily="34" charset="0"/>
                        <a:buChar char="•"/>
                      </a:pPr>
                      <a:r>
                        <a:rPr lang="en-US" sz="2000" dirty="0"/>
                        <a:t>Mood Changes </a:t>
                      </a:r>
                      <a:endParaRPr lang="en-AU"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2872527"/>
                  </a:ext>
                </a:extLst>
              </a:tr>
              <a:tr h="370840">
                <a:tc>
                  <a:txBody>
                    <a:bodyPr/>
                    <a:lstStyle/>
                    <a:p>
                      <a:pPr marL="342900" indent="-342900">
                        <a:buFont typeface="Arial" panose="020B0604020202020204" pitchFamily="34" charset="0"/>
                        <a:buChar char="•"/>
                      </a:pPr>
                      <a:r>
                        <a:rPr lang="en-US" sz="2000" dirty="0"/>
                        <a:t>Slowed Reaction Time </a:t>
                      </a:r>
                      <a:endParaRPr lang="en-AU"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buFont typeface="Arial" panose="020B0604020202020204" pitchFamily="34" charset="0"/>
                        <a:buChar char="•"/>
                      </a:pPr>
                      <a:r>
                        <a:rPr lang="en-US" sz="2000" dirty="0"/>
                        <a:t>Reduced Decision-Making Ability </a:t>
                      </a:r>
                      <a:endParaRPr lang="en-AU"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25589387"/>
                  </a:ext>
                </a:extLst>
              </a:tr>
              <a:tr h="370840">
                <a:tc>
                  <a:txBody>
                    <a:bodyPr/>
                    <a:lstStyle/>
                    <a:p>
                      <a:pPr marL="342900" indent="-342900">
                        <a:buFont typeface="Arial" panose="020B0604020202020204" pitchFamily="34" charset="0"/>
                        <a:buChar char="•"/>
                      </a:pPr>
                      <a:r>
                        <a:rPr lang="en-US" sz="2000" dirty="0"/>
                        <a:t>Difficulty Reacting to Emergencies</a:t>
                      </a:r>
                      <a:endParaRPr lang="en-AU"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buFont typeface="Arial" panose="020B0604020202020204" pitchFamily="34" charset="0"/>
                        <a:buChar char="•"/>
                      </a:pPr>
                      <a:r>
                        <a:rPr lang="en-US" sz="2000" dirty="0"/>
                        <a:t>Higher Error Rate </a:t>
                      </a:r>
                      <a:endParaRPr lang="en-AU"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4724783"/>
                  </a:ext>
                </a:extLst>
              </a:tr>
              <a:tr h="370840">
                <a:tc>
                  <a:txBody>
                    <a:bodyPr/>
                    <a:lstStyle/>
                    <a:p>
                      <a:pPr marL="342900" indent="-342900">
                        <a:buFont typeface="Arial" panose="020B0604020202020204" pitchFamily="34" charset="0"/>
                        <a:buChar char="•"/>
                      </a:pPr>
                      <a:r>
                        <a:rPr lang="en-AU" altLang="en-US" sz="2000" dirty="0">
                          <a:latin typeface="+mn-lt"/>
                          <a:cs typeface="Arial Narrow" pitchFamily="34" charset="0"/>
                        </a:rPr>
                        <a:t>Poor hand-eye coordination</a:t>
                      </a:r>
                      <a:endParaRPr lang="en-AU"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buFont typeface="Arial" panose="020B0604020202020204" pitchFamily="34" charset="0"/>
                        <a:buChar char="•"/>
                      </a:pPr>
                      <a:r>
                        <a:rPr lang="en-US" sz="2000" dirty="0"/>
                        <a:t>Poor Communication </a:t>
                      </a:r>
                      <a:endParaRPr lang="en-AU"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61485066"/>
                  </a:ext>
                </a:extLst>
              </a:tr>
              <a:tr h="370840">
                <a:tc>
                  <a:txBody>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sz="2000" dirty="0">
                          <a:latin typeface="+mn-lt"/>
                          <a:cs typeface="Arial Narrow" pitchFamily="34" charset="0"/>
                        </a:rPr>
                        <a:t>Reduced vigilance.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sz="2000" dirty="0">
                          <a:latin typeface="+mn-lt"/>
                          <a:cs typeface="Arial Narrow" pitchFamily="34" charset="0"/>
                        </a:rPr>
                        <a:t>Inability to remember the sequence of events.</a:t>
                      </a:r>
                      <a:r>
                        <a:rPr lang="en-US" altLang="en-US" sz="2000" dirty="0">
                          <a:latin typeface="+mn-lt"/>
                          <a:cs typeface="Arial Narrow" pitchFamily="34" charset="0"/>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15826750"/>
                  </a:ext>
                </a:extLst>
              </a:tr>
            </a:tbl>
          </a:graphicData>
        </a:graphic>
      </p:graphicFrame>
    </p:spTree>
    <p:extLst>
      <p:ext uri="{BB962C8B-B14F-4D97-AF65-F5344CB8AC3E}">
        <p14:creationId xmlns:p14="http://schemas.microsoft.com/office/powerpoint/2010/main" val="73160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18A218-97EC-4D5A-8B9E-FBA710B11F31}"/>
              </a:ext>
            </a:extLst>
          </p:cNvPr>
          <p:cNvSpPr>
            <a:spLocks noGrp="1"/>
          </p:cNvSpPr>
          <p:nvPr>
            <p:ph type="title"/>
          </p:nvPr>
        </p:nvSpPr>
        <p:spPr>
          <a:xfrm>
            <a:off x="2056734" y="196838"/>
            <a:ext cx="8611267" cy="566525"/>
          </a:xfrm>
        </p:spPr>
        <p:txBody>
          <a:bodyPr>
            <a:normAutofit/>
          </a:bodyPr>
          <a:lstStyle/>
          <a:p>
            <a:pPr algn="r"/>
            <a:r>
              <a:rPr lang="en-AU" sz="3200" b="1" dirty="0">
                <a:solidFill>
                  <a:schemeClr val="accent6">
                    <a:lumMod val="50000"/>
                  </a:schemeClr>
                </a:solidFill>
                <a:latin typeface="+mn-lt"/>
              </a:rPr>
              <a:t>TWO UP DRIVER - WA WORK AND REST HOURS</a:t>
            </a:r>
          </a:p>
        </p:txBody>
      </p:sp>
      <p:graphicFrame>
        <p:nvGraphicFramePr>
          <p:cNvPr id="6" name="Table 5">
            <a:extLst>
              <a:ext uri="{FF2B5EF4-FFF2-40B4-BE49-F238E27FC236}">
                <a16:creationId xmlns:a16="http://schemas.microsoft.com/office/drawing/2014/main" id="{F1D7EC30-4342-439A-B7A6-CA7D35E75051}"/>
              </a:ext>
            </a:extLst>
          </p:cNvPr>
          <p:cNvGraphicFramePr>
            <a:graphicFrameLocks noGrp="1"/>
          </p:cNvGraphicFramePr>
          <p:nvPr>
            <p:extLst>
              <p:ext uri="{D42A27DB-BD31-4B8C-83A1-F6EECF244321}">
                <p14:modId xmlns:p14="http://schemas.microsoft.com/office/powerpoint/2010/main" val="2030333735"/>
              </p:ext>
            </p:extLst>
          </p:nvPr>
        </p:nvGraphicFramePr>
        <p:xfrm>
          <a:off x="1847528" y="1457122"/>
          <a:ext cx="8496944" cy="3293121"/>
        </p:xfrm>
        <a:graphic>
          <a:graphicData uri="http://schemas.openxmlformats.org/drawingml/2006/table">
            <a:tbl>
              <a:tblPr firstRow="1" bandRow="1">
                <a:tableStyleId>{5C22544A-7EE6-4342-B048-85BDC9FD1C3A}</a:tableStyleId>
              </a:tblPr>
              <a:tblGrid>
                <a:gridCol w="1671530">
                  <a:extLst>
                    <a:ext uri="{9D8B030D-6E8A-4147-A177-3AD203B41FA5}">
                      <a16:colId xmlns:a16="http://schemas.microsoft.com/office/drawing/2014/main" val="20000"/>
                    </a:ext>
                  </a:extLst>
                </a:gridCol>
                <a:gridCol w="2368001">
                  <a:extLst>
                    <a:ext uri="{9D8B030D-6E8A-4147-A177-3AD203B41FA5}">
                      <a16:colId xmlns:a16="http://schemas.microsoft.com/office/drawing/2014/main" val="20001"/>
                    </a:ext>
                  </a:extLst>
                </a:gridCol>
                <a:gridCol w="4457413">
                  <a:extLst>
                    <a:ext uri="{9D8B030D-6E8A-4147-A177-3AD203B41FA5}">
                      <a16:colId xmlns:a16="http://schemas.microsoft.com/office/drawing/2014/main" val="2589368650"/>
                    </a:ext>
                  </a:extLst>
                </a:gridCol>
              </a:tblGrid>
              <a:tr h="394404">
                <a:tc>
                  <a:txBody>
                    <a:bodyPr/>
                    <a:lstStyle/>
                    <a:p>
                      <a:pPr algn="ctr"/>
                      <a:r>
                        <a:rPr lang="en-AU" sz="1500" dirty="0"/>
                        <a:t>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AU" sz="1500" dirty="0">
                          <a:solidFill>
                            <a:schemeClr val="bg1">
                              <a:lumMod val="95000"/>
                            </a:schemeClr>
                          </a:solidFill>
                        </a:rPr>
                        <a:t>WORK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AU" sz="1500" dirty="0"/>
                        <a:t>REST</a:t>
                      </a:r>
                      <a:endParaRPr lang="en-AU" sz="1500" dirty="0">
                        <a:solidFill>
                          <a:schemeClr val="bg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0000"/>
                  </a:ext>
                </a:extLst>
              </a:tr>
              <a:tr h="401193">
                <a:tc>
                  <a:txBody>
                    <a:bodyPr/>
                    <a:lstStyle/>
                    <a:p>
                      <a:r>
                        <a:rPr lang="en-AU" sz="1500" dirty="0"/>
                        <a:t>In any period of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500" dirty="0"/>
                        <a:t>A driver must not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4404">
                <a:tc>
                  <a:txBody>
                    <a:bodyPr/>
                    <a:lstStyle/>
                    <a:p>
                      <a:r>
                        <a:rPr lang="en-AU" sz="1500" dirty="0"/>
                        <a:t>5 hours 20 minutes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500" b="1" dirty="0">
                          <a:solidFill>
                            <a:srgbClr val="FF0000"/>
                          </a:solidFill>
                        </a:rPr>
                        <a:t>DRIVE</a:t>
                      </a:r>
                      <a:r>
                        <a:rPr lang="en-AU" sz="1500" dirty="0"/>
                        <a:t> for more than a maximum of 5 hours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500" dirty="0"/>
                        <a:t>Must have a break from </a:t>
                      </a:r>
                      <a:r>
                        <a:rPr lang="en-AU" sz="1500" b="1" dirty="0">
                          <a:solidFill>
                            <a:srgbClr val="FF0000"/>
                          </a:solidFill>
                        </a:rPr>
                        <a:t>DRIVING</a:t>
                      </a:r>
                      <a:r>
                        <a:rPr lang="en-AU" sz="1500" dirty="0"/>
                        <a:t> of at least 20 minutes. This must include a break of at least 10 consecutive minutes during or at the end of the 5 hours.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42324">
                <a:tc>
                  <a:txBody>
                    <a:bodyPr/>
                    <a:lstStyle/>
                    <a:p>
                      <a:r>
                        <a:rPr lang="en-AU" sz="1500" dirty="0"/>
                        <a:t>24 hours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500" dirty="0"/>
                        <a:t>Have more than 17 hours between non-work periods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500" dirty="0"/>
                        <a:t>Must rest at least 7 hours (Note: is not required to be continuous) – can be in moving vehicle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94404">
                <a:tc>
                  <a:txBody>
                    <a:bodyPr/>
                    <a:lstStyle/>
                    <a:p>
                      <a:r>
                        <a:rPr lang="en-AU" sz="1500" dirty="0"/>
                        <a:t>14 Days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500" dirty="0"/>
                        <a:t>No more than 168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500" dirty="0">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359301"/>
                  </a:ext>
                </a:extLst>
              </a:tr>
              <a:tr h="394404">
                <a:tc>
                  <a:txBody>
                    <a:bodyPr/>
                    <a:lstStyle/>
                    <a:p>
                      <a:r>
                        <a:rPr lang="en-AU" sz="1500" dirty="0"/>
                        <a:t>Shift work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500" dirty="0"/>
                        <a:t>Where shift work for 5 or more days in a row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500" dirty="0"/>
                        <a:t>1 x 24 continuous hours between shift 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48B80B73-365E-45D5-AB29-697AE609DAC4}"/>
              </a:ext>
            </a:extLst>
          </p:cNvPr>
          <p:cNvSpPr txBox="1"/>
          <p:nvPr/>
        </p:nvSpPr>
        <p:spPr>
          <a:xfrm>
            <a:off x="2243572" y="1045264"/>
            <a:ext cx="7704856" cy="369332"/>
          </a:xfrm>
          <a:prstGeom prst="rect">
            <a:avLst/>
          </a:prstGeom>
          <a:noFill/>
        </p:spPr>
        <p:txBody>
          <a:bodyPr wrap="square" rtlCol="0">
            <a:spAutoFit/>
          </a:bodyPr>
          <a:lstStyle/>
          <a:p>
            <a:r>
              <a:rPr lang="en-US" dirty="0"/>
              <a:t>The daily work time for each of the two-up drivers should be shared equally</a:t>
            </a:r>
            <a:endParaRPr lang="en-AU" dirty="0"/>
          </a:p>
        </p:txBody>
      </p:sp>
      <p:sp>
        <p:nvSpPr>
          <p:cNvPr id="8" name="TextBox 7">
            <a:extLst>
              <a:ext uri="{FF2B5EF4-FFF2-40B4-BE49-F238E27FC236}">
                <a16:creationId xmlns:a16="http://schemas.microsoft.com/office/drawing/2014/main" id="{406CC935-3048-483A-9C77-E3F530710427}"/>
              </a:ext>
            </a:extLst>
          </p:cNvPr>
          <p:cNvSpPr txBox="1"/>
          <p:nvPr/>
        </p:nvSpPr>
        <p:spPr>
          <a:xfrm>
            <a:off x="1703512" y="5195478"/>
            <a:ext cx="8784976" cy="1477328"/>
          </a:xfrm>
          <a:prstGeom prst="rect">
            <a:avLst/>
          </a:prstGeom>
          <a:noFill/>
        </p:spPr>
        <p:txBody>
          <a:bodyPr wrap="square" rtlCol="0">
            <a:spAutoFit/>
          </a:bodyPr>
          <a:lstStyle/>
          <a:p>
            <a:r>
              <a:rPr lang="en-US" b="1" dirty="0">
                <a:solidFill>
                  <a:schemeClr val="accent6">
                    <a:lumMod val="50000"/>
                  </a:schemeClr>
                </a:solidFill>
              </a:rPr>
              <a:t>REST TIME NOT IN MOVING VEHICLES</a:t>
            </a:r>
            <a:r>
              <a:rPr lang="en-US" dirty="0">
                <a:solidFill>
                  <a:schemeClr val="accent6">
                    <a:lumMod val="50000"/>
                  </a:schemeClr>
                </a:solidFill>
              </a:rPr>
              <a:t>:  </a:t>
            </a:r>
            <a:r>
              <a:rPr lang="en-US" dirty="0"/>
              <a:t>Drivers are required to have rest time which is </a:t>
            </a:r>
            <a:r>
              <a:rPr lang="en-US" b="1" dirty="0">
                <a:solidFill>
                  <a:srgbClr val="FF0000"/>
                </a:solidFill>
              </a:rPr>
              <a:t>NOT </a:t>
            </a:r>
            <a:r>
              <a:rPr lang="en-US" dirty="0"/>
              <a:t>taken in a moving vehicle as follows: </a:t>
            </a:r>
          </a:p>
          <a:p>
            <a:pPr marL="342900" indent="-342900">
              <a:buAutoNum type="arabicPeriod"/>
            </a:pPr>
            <a:r>
              <a:rPr lang="en-US" dirty="0"/>
              <a:t>1 x 7 continuous hours in 48 hours OR</a:t>
            </a:r>
          </a:p>
          <a:p>
            <a:pPr marL="342900" indent="-342900">
              <a:buAutoNum type="arabicPeriod"/>
            </a:pPr>
            <a:r>
              <a:rPr lang="en-US" dirty="0"/>
              <a:t>48 hours in any 7 days with at least 1 x 24 hours of the 48 hours being consecutive and the rest in minimum 7-hour periods.   </a:t>
            </a:r>
            <a:endParaRPr lang="en-AU" dirty="0"/>
          </a:p>
        </p:txBody>
      </p:sp>
    </p:spTree>
    <p:extLst>
      <p:ext uri="{BB962C8B-B14F-4D97-AF65-F5344CB8AC3E}">
        <p14:creationId xmlns:p14="http://schemas.microsoft.com/office/powerpoint/2010/main" val="664931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9D2E3-C4BD-4B17-B3C1-8556102F1794}"/>
              </a:ext>
            </a:extLst>
          </p:cNvPr>
          <p:cNvSpPr>
            <a:spLocks noGrp="1"/>
          </p:cNvSpPr>
          <p:nvPr>
            <p:ph type="title"/>
          </p:nvPr>
        </p:nvSpPr>
        <p:spPr>
          <a:xfrm>
            <a:off x="5364602" y="60798"/>
            <a:ext cx="6548527" cy="566525"/>
          </a:xfrm>
        </p:spPr>
        <p:txBody>
          <a:bodyPr>
            <a:normAutofit/>
          </a:bodyPr>
          <a:lstStyle/>
          <a:p>
            <a:pPr algn="r"/>
            <a:r>
              <a:rPr lang="en-AU" sz="3200" b="1" dirty="0">
                <a:solidFill>
                  <a:schemeClr val="accent6">
                    <a:lumMod val="50000"/>
                  </a:schemeClr>
                </a:solidFill>
                <a:latin typeface="+mn-lt"/>
              </a:rPr>
              <a:t>REMEMBER</a:t>
            </a:r>
          </a:p>
        </p:txBody>
      </p:sp>
      <p:sp>
        <p:nvSpPr>
          <p:cNvPr id="3" name="Content Placeholder 2">
            <a:extLst>
              <a:ext uri="{FF2B5EF4-FFF2-40B4-BE49-F238E27FC236}">
                <a16:creationId xmlns:a16="http://schemas.microsoft.com/office/drawing/2014/main" id="{D847977C-EF20-476A-9AC6-B17640F3775C}"/>
              </a:ext>
            </a:extLst>
          </p:cNvPr>
          <p:cNvSpPr>
            <a:spLocks noGrp="1"/>
          </p:cNvSpPr>
          <p:nvPr>
            <p:ph idx="1"/>
          </p:nvPr>
        </p:nvSpPr>
        <p:spPr>
          <a:xfrm>
            <a:off x="1650963" y="780683"/>
            <a:ext cx="8947041" cy="5733256"/>
          </a:xfrm>
        </p:spPr>
        <p:txBody>
          <a:bodyPr>
            <a:normAutofit/>
          </a:bodyPr>
          <a:lstStyle/>
          <a:p>
            <a:pPr marL="457200" indent="-457200">
              <a:buFont typeface="+mj-lt"/>
              <a:buAutoNum type="arabicPeriod"/>
            </a:pPr>
            <a:r>
              <a:rPr lang="en-AU" sz="2000" dirty="0"/>
              <a:t>It is company policy all work and rest whether long distance or local, is to be recorded in your National work diary.</a:t>
            </a:r>
          </a:p>
          <a:p>
            <a:pPr marL="457200" indent="-457200">
              <a:buFont typeface="+mj-lt"/>
              <a:buAutoNum type="arabicPeriod"/>
            </a:pPr>
            <a:r>
              <a:rPr lang="en-AU" sz="2000" dirty="0"/>
              <a:t>When entering WA all work and rest must be entered into your work diary</a:t>
            </a:r>
          </a:p>
          <a:p>
            <a:pPr marL="457200" indent="-457200">
              <a:buFont typeface="+mj-lt"/>
              <a:buAutoNum type="arabicPeriod"/>
            </a:pPr>
            <a:r>
              <a:rPr lang="en-AU" sz="2000" dirty="0"/>
              <a:t>False or misleading records have maximum fines of up to $16,500 and 4 demerit points</a:t>
            </a:r>
          </a:p>
          <a:p>
            <a:pPr marL="457200" indent="-457200">
              <a:buFont typeface="+mj-lt"/>
              <a:buAutoNum type="arabicPeriod"/>
            </a:pPr>
            <a:r>
              <a:rPr lang="en-AU" sz="2000" dirty="0"/>
              <a:t>All work and rest must be recorded accurately </a:t>
            </a:r>
          </a:p>
          <a:p>
            <a:pPr marL="457200" indent="-457200">
              <a:buFont typeface="+mj-lt"/>
              <a:buAutoNum type="arabicPeriod"/>
            </a:pPr>
            <a:r>
              <a:rPr lang="en-AU" sz="2000" dirty="0"/>
              <a:t>You may only use blue or black biro within your work diary </a:t>
            </a:r>
          </a:p>
          <a:p>
            <a:pPr marL="457200" indent="-457200">
              <a:buFont typeface="+mj-lt"/>
              <a:buAutoNum type="arabicPeriod"/>
            </a:pPr>
            <a:r>
              <a:rPr lang="en-AU" sz="2000" dirty="0"/>
              <a:t> Standard hours – local work – has all the same requirements and penalties as Long-distance travel.</a:t>
            </a:r>
          </a:p>
          <a:p>
            <a:pPr marL="457200" indent="-457200">
              <a:buFont typeface="+mj-lt"/>
              <a:buAutoNum type="arabicPeriod"/>
            </a:pPr>
            <a:r>
              <a:rPr lang="en-AU" sz="2000" dirty="0"/>
              <a:t>Work and resting hours records may be checked randomly against GPS </a:t>
            </a:r>
          </a:p>
          <a:p>
            <a:pPr marL="457200" indent="-457200">
              <a:buFont typeface="+mj-lt"/>
              <a:buAutoNum type="arabicPeriod"/>
            </a:pPr>
            <a:r>
              <a:rPr lang="en-AU" sz="2000" dirty="0"/>
              <a:t>Driver employment may be terminated for false/misleading records</a:t>
            </a:r>
          </a:p>
          <a:p>
            <a:pPr marL="457200" indent="-457200">
              <a:buFont typeface="+mj-lt"/>
              <a:buAutoNum type="arabicPeriod"/>
            </a:pPr>
            <a:r>
              <a:rPr lang="en-AU" sz="2000" dirty="0"/>
              <a:t>If you have not taken an at least 15-minute break – then you have not taken any break</a:t>
            </a:r>
          </a:p>
          <a:p>
            <a:pPr marL="457200" indent="-457200">
              <a:buFont typeface="+mj-lt"/>
              <a:buAutoNum type="arabicPeriod"/>
            </a:pPr>
            <a:r>
              <a:rPr lang="en-AU" sz="2000" dirty="0"/>
              <a:t>Any driver entering Western Australia must have successfully passed a commercial vehicle driver medical </a:t>
            </a:r>
          </a:p>
        </p:txBody>
      </p:sp>
    </p:spTree>
    <p:extLst>
      <p:ext uri="{BB962C8B-B14F-4D97-AF65-F5344CB8AC3E}">
        <p14:creationId xmlns:p14="http://schemas.microsoft.com/office/powerpoint/2010/main" val="1870756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F28D9-40AD-55C6-8850-C287AC48018A}"/>
            </a:ext>
          </a:extLst>
        </p:cNvPr>
        <p:cNvGrpSpPr/>
        <p:nvPr/>
      </p:nvGrpSpPr>
      <p:grpSpPr>
        <a:xfrm>
          <a:off x="0" y="0"/>
          <a:ext cx="0" cy="0"/>
          <a:chOff x="0" y="0"/>
          <a:chExt cx="0" cy="0"/>
        </a:xfrm>
      </p:grpSpPr>
      <p:pic>
        <p:nvPicPr>
          <p:cNvPr id="2" name="Picture 1" descr="A map of australia with text&#10;&#10;Description automatically generated">
            <a:extLst>
              <a:ext uri="{FF2B5EF4-FFF2-40B4-BE49-F238E27FC236}">
                <a16:creationId xmlns:a16="http://schemas.microsoft.com/office/drawing/2014/main" id="{DD02F4C8-9A29-C001-0A9D-213DF3004F5A}"/>
              </a:ext>
            </a:extLst>
          </p:cNvPr>
          <p:cNvPicPr>
            <a:picLocks noChangeAspect="1"/>
          </p:cNvPicPr>
          <p:nvPr/>
        </p:nvPicPr>
        <p:blipFill>
          <a:blip r:embed="rId2">
            <a:extLst>
              <a:ext uri="{28A0092B-C50C-407E-A947-70E740481C1C}">
                <a14:useLocalDpi xmlns:a14="http://schemas.microsoft.com/office/drawing/2010/main" val="0"/>
              </a:ext>
            </a:extLst>
          </a:blip>
          <a:srcRect r="1334"/>
          <a:stretch/>
        </p:blipFill>
        <p:spPr>
          <a:xfrm>
            <a:off x="3503910" y="161046"/>
            <a:ext cx="7124951" cy="4007785"/>
          </a:xfrm>
          <a:prstGeom prst="rect">
            <a:avLst/>
          </a:prstGeom>
        </p:spPr>
      </p:pic>
      <p:sp>
        <p:nvSpPr>
          <p:cNvPr id="3" name="TextBox 2">
            <a:extLst>
              <a:ext uri="{FF2B5EF4-FFF2-40B4-BE49-F238E27FC236}">
                <a16:creationId xmlns:a16="http://schemas.microsoft.com/office/drawing/2014/main" id="{C5656B7A-6C55-F9F2-01A7-D2DCB7F34C75}"/>
              </a:ext>
            </a:extLst>
          </p:cNvPr>
          <p:cNvSpPr txBox="1"/>
          <p:nvPr/>
        </p:nvSpPr>
        <p:spPr>
          <a:xfrm>
            <a:off x="2220565" y="4203964"/>
            <a:ext cx="8215057" cy="2492990"/>
          </a:xfrm>
          <a:prstGeom prst="rect">
            <a:avLst/>
          </a:prstGeom>
          <a:noFill/>
        </p:spPr>
        <p:txBody>
          <a:bodyPr wrap="square" rtlCol="0">
            <a:spAutoFit/>
          </a:bodyPr>
          <a:lstStyle/>
          <a:p>
            <a:pPr algn="ctr"/>
            <a:r>
              <a:rPr lang="en-AU" sz="2000" dirty="0"/>
              <a:t>Management of 5'S Australia Pty Ltd  are committed to ensuring that they are compliant and that all of our people are given the knowledge to ensure they are compliant and protected </a:t>
            </a:r>
          </a:p>
          <a:p>
            <a:pPr algn="ctr"/>
            <a:endParaRPr lang="en-AU" sz="2000" dirty="0"/>
          </a:p>
          <a:p>
            <a:pPr algn="ctr"/>
            <a:r>
              <a:rPr lang="en-AU" sz="2000" dirty="0"/>
              <a:t>Please Complete the Questionnaire </a:t>
            </a:r>
          </a:p>
          <a:p>
            <a:pPr algn="ctr"/>
            <a:r>
              <a:rPr lang="en-AU" sz="2000" dirty="0"/>
              <a:t>Any concerns  or Questions – please contact Management </a:t>
            </a:r>
          </a:p>
          <a:p>
            <a:endParaRPr lang="en-AU" sz="3600" b="1" dirty="0"/>
          </a:p>
        </p:txBody>
      </p:sp>
      <p:sp>
        <p:nvSpPr>
          <p:cNvPr id="4" name="Rectangle 3">
            <a:extLst>
              <a:ext uri="{FF2B5EF4-FFF2-40B4-BE49-F238E27FC236}">
                <a16:creationId xmlns:a16="http://schemas.microsoft.com/office/drawing/2014/main" id="{E697EB94-7AF8-9D77-9D36-034D85EC43AC}"/>
              </a:ext>
            </a:extLst>
          </p:cNvPr>
          <p:cNvSpPr/>
          <p:nvPr/>
        </p:nvSpPr>
        <p:spPr>
          <a:xfrm>
            <a:off x="3346664" y="3548155"/>
            <a:ext cx="5328592" cy="584775"/>
          </a:xfrm>
          <a:prstGeom prst="rect">
            <a:avLst/>
          </a:prstGeom>
        </p:spPr>
        <p:txBody>
          <a:bodyPr wrap="square">
            <a:spAutoFit/>
          </a:bodyPr>
          <a:lstStyle/>
          <a:p>
            <a:pPr algn="ctr"/>
            <a:r>
              <a:rPr lang="en-AU" sz="3200" b="1" dirty="0">
                <a:latin typeface="Calibri" panose="020F0502020204030204" pitchFamily="34" charset="0"/>
                <a:cs typeface="Calibri" panose="020F0502020204030204" pitchFamily="34" charset="0"/>
              </a:rPr>
              <a:t>COMMITMENT</a:t>
            </a:r>
            <a:endParaRPr lang="en-AU"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6996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182967" y="227662"/>
            <a:ext cx="5413622" cy="490066"/>
          </a:xfrm>
        </p:spPr>
        <p:txBody>
          <a:bodyPr>
            <a:noAutofit/>
          </a:bodyPr>
          <a:lstStyle/>
          <a:p>
            <a:pPr algn="r"/>
            <a:r>
              <a:rPr lang="en-AU" sz="3200" b="1" dirty="0">
                <a:solidFill>
                  <a:schemeClr val="accent6">
                    <a:lumMod val="50000"/>
                  </a:schemeClr>
                </a:solidFill>
                <a:latin typeface="+mn-lt"/>
              </a:rPr>
              <a:t>CAUSES OF FATIGUE</a:t>
            </a:r>
          </a:p>
        </p:txBody>
      </p:sp>
      <p:sp>
        <p:nvSpPr>
          <p:cNvPr id="5" name="Content Placeholder 4"/>
          <p:cNvSpPr>
            <a:spLocks noGrp="1"/>
          </p:cNvSpPr>
          <p:nvPr>
            <p:ph idx="1"/>
          </p:nvPr>
        </p:nvSpPr>
        <p:spPr>
          <a:xfrm>
            <a:off x="578498" y="885886"/>
            <a:ext cx="11346024" cy="658335"/>
          </a:xfrm>
        </p:spPr>
        <p:txBody>
          <a:bodyPr>
            <a:normAutofit/>
          </a:bodyPr>
          <a:lstStyle/>
          <a:p>
            <a:pPr marL="0" indent="0">
              <a:buNone/>
            </a:pPr>
            <a:r>
              <a:rPr lang="en-US" altLang="en-US" sz="2000" dirty="0">
                <a:cs typeface="Arial Narrow" pitchFamily="34" charset="0"/>
              </a:rPr>
              <a:t>There are many potential causes of fatigue, and you need to do your part to </a:t>
            </a:r>
            <a:r>
              <a:rPr lang="en-AU" altLang="en-US" sz="2000" dirty="0">
                <a:cs typeface="Arial Narrow" pitchFamily="34" charset="0"/>
              </a:rPr>
              <a:t>minimise their effects</a:t>
            </a:r>
            <a:r>
              <a:rPr lang="en-AU" altLang="en-US" sz="2000" dirty="0">
                <a:latin typeface="Arial Narrow" pitchFamily="34" charset="0"/>
                <a:cs typeface="Arial Narrow" pitchFamily="34" charset="0"/>
              </a:rPr>
              <a:t>.</a:t>
            </a:r>
            <a:endParaRPr lang="en-US" altLang="en-US" sz="2000" dirty="0">
              <a:latin typeface="Arial Narrow" pitchFamily="34" charset="0"/>
              <a:cs typeface="Arial Narrow" pitchFamily="34" charset="0"/>
            </a:endParaRPr>
          </a:p>
        </p:txBody>
      </p:sp>
      <p:sp>
        <p:nvSpPr>
          <p:cNvPr id="6" name="Content Placeholder 4"/>
          <p:cNvSpPr txBox="1">
            <a:spLocks/>
          </p:cNvSpPr>
          <p:nvPr/>
        </p:nvSpPr>
        <p:spPr bwMode="auto">
          <a:xfrm>
            <a:off x="829072" y="1266376"/>
            <a:ext cx="5266928" cy="2353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SzPct val="100000"/>
              <a:buFontTx/>
              <a:buBlip>
                <a:blip r:embed="rId2"/>
              </a:buBlip>
              <a:defRPr sz="1800" kern="1200">
                <a:solidFill>
                  <a:schemeClr val="tx1"/>
                </a:solidFill>
                <a:latin typeface="Arial Narrow"/>
                <a:ea typeface="MS PGothic" pitchFamily="34" charset="-128"/>
                <a:cs typeface="Arial Narrow"/>
              </a:defRPr>
            </a:lvl1pPr>
            <a:lvl2pPr marL="742950" indent="-285750" algn="l" defTabSz="457200" rtl="0" eaLnBrk="0" fontAlgn="base" hangingPunct="0">
              <a:spcBef>
                <a:spcPct val="20000"/>
              </a:spcBef>
              <a:spcAft>
                <a:spcPct val="0"/>
              </a:spcAft>
              <a:buSzPct val="100000"/>
              <a:buFont typeface="Wingdings" charset="2"/>
              <a:buChar char="§"/>
              <a:defRPr sz="1800" kern="1200" baseline="0">
                <a:solidFill>
                  <a:schemeClr val="tx1"/>
                </a:solidFill>
                <a:latin typeface="Arial Narrow"/>
                <a:ea typeface="MS PGothic" pitchFamily="34" charset="-128"/>
                <a:cs typeface="Arial Narrow"/>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altLang="en-US" sz="2000" dirty="0">
                <a:latin typeface="+mn-lt"/>
                <a:cs typeface="Arial Narrow" pitchFamily="34" charset="0"/>
              </a:rPr>
              <a:t>Some of the many causes that can contribute to fatigue include: </a:t>
            </a:r>
            <a:endParaRPr lang="en-US" altLang="en-US" sz="2000" dirty="0">
              <a:latin typeface="+mn-lt"/>
              <a:cs typeface="Arial Narrow" pitchFamily="34" charset="0"/>
            </a:endParaRPr>
          </a:p>
          <a:p>
            <a:pPr>
              <a:buFont typeface="Arial" panose="020B0604020202020204" pitchFamily="34" charset="0"/>
              <a:buChar char="•"/>
            </a:pPr>
            <a:r>
              <a:rPr lang="en-AU" altLang="en-US" sz="2000" dirty="0">
                <a:latin typeface="+mn-lt"/>
                <a:cs typeface="Arial Narrow" pitchFamily="34" charset="0"/>
              </a:rPr>
              <a:t>Sleep loss. </a:t>
            </a:r>
            <a:endParaRPr lang="en-US" altLang="en-US" sz="2000" dirty="0">
              <a:latin typeface="+mn-lt"/>
              <a:cs typeface="Arial Narrow" pitchFamily="34" charset="0"/>
            </a:endParaRPr>
          </a:p>
          <a:p>
            <a:pPr>
              <a:buFont typeface="Arial" panose="020B0604020202020204" pitchFamily="34" charset="0"/>
              <a:buChar char="•"/>
            </a:pPr>
            <a:r>
              <a:rPr lang="en-AU" altLang="en-US" sz="2000" dirty="0">
                <a:latin typeface="+mn-lt"/>
                <a:cs typeface="Arial Narrow" pitchFamily="34" charset="0"/>
              </a:rPr>
              <a:t>Inadequate amount of sleep - less than 7-8 hours, or poor-quality sleep. </a:t>
            </a:r>
            <a:endParaRPr lang="en-US" altLang="en-US" sz="2000" dirty="0">
              <a:latin typeface="+mn-lt"/>
              <a:cs typeface="Arial Narrow" pitchFamily="34" charset="0"/>
            </a:endParaRPr>
          </a:p>
          <a:p>
            <a:pPr>
              <a:buFont typeface="Arial" panose="020B0604020202020204" pitchFamily="34" charset="0"/>
              <a:buChar char="•"/>
            </a:pPr>
            <a:r>
              <a:rPr lang="en-AU" altLang="en-US" sz="2000" dirty="0">
                <a:latin typeface="+mn-lt"/>
                <a:cs typeface="Arial Narrow" pitchFamily="34" charset="0"/>
              </a:rPr>
              <a:t>Long periods awake, </a:t>
            </a:r>
            <a:r>
              <a:rPr lang="en-AU" altLang="en-US" sz="2000" dirty="0" err="1">
                <a:latin typeface="+mn-lt"/>
                <a:cs typeface="Arial Narrow" pitchFamily="34" charset="0"/>
              </a:rPr>
              <a:t>eg</a:t>
            </a:r>
            <a:r>
              <a:rPr lang="en-AU" altLang="en-US" sz="2000" dirty="0">
                <a:latin typeface="+mn-lt"/>
                <a:cs typeface="Arial Narrow" pitchFamily="34" charset="0"/>
              </a:rPr>
              <a:t> greater than 17 hours. </a:t>
            </a:r>
            <a:endParaRPr lang="en-US" altLang="en-US" sz="2000" dirty="0">
              <a:latin typeface="+mn-lt"/>
              <a:cs typeface="Arial Narrow" pitchFamily="34" charset="0"/>
            </a:endParaRPr>
          </a:p>
          <a:p>
            <a:pPr>
              <a:buFont typeface="Arial" panose="020B0604020202020204" pitchFamily="34" charset="0"/>
              <a:buChar char="•"/>
            </a:pPr>
            <a:r>
              <a:rPr lang="en-AU" altLang="en-US" sz="2000" dirty="0">
                <a:latin typeface="+mn-lt"/>
                <a:cs typeface="Arial Narrow" pitchFamily="34" charset="0"/>
              </a:rPr>
              <a:t>Sustained mental or physical effort and stress</a:t>
            </a:r>
            <a:endParaRPr lang="en-US" altLang="en-US" sz="2000" dirty="0">
              <a:latin typeface="+mn-lt"/>
              <a:cs typeface="Arial Narrow" pitchFamily="34" charset="0"/>
            </a:endParaRPr>
          </a:p>
          <a:p>
            <a:pPr>
              <a:buFont typeface="Arial" panose="020B0604020202020204" pitchFamily="34" charset="0"/>
              <a:buChar char="•"/>
            </a:pPr>
            <a:r>
              <a:rPr lang="en-AU" altLang="en-US" sz="2000" dirty="0">
                <a:latin typeface="+mn-lt"/>
                <a:cs typeface="Arial Narrow" pitchFamily="34" charset="0"/>
              </a:rPr>
              <a:t>Inadequate rest breaks or stops.</a:t>
            </a:r>
            <a:r>
              <a:rPr lang="en-US" altLang="en-US" sz="2000" dirty="0">
                <a:latin typeface="+mn-lt"/>
                <a:cs typeface="Arial Narrow" pitchFamily="34" charset="0"/>
              </a:rPr>
              <a:t> </a:t>
            </a:r>
          </a:p>
          <a:p>
            <a:pPr>
              <a:buFont typeface="Arial" panose="020B0604020202020204" pitchFamily="34" charset="0"/>
              <a:buChar char="•"/>
            </a:pPr>
            <a:r>
              <a:rPr lang="en-US" altLang="en-US" sz="2000" dirty="0">
                <a:latin typeface="+mn-lt"/>
                <a:cs typeface="Arial Narrow" pitchFamily="34" charset="0"/>
              </a:rPr>
              <a:t>Long work hours </a:t>
            </a:r>
          </a:p>
          <a:p>
            <a:pPr>
              <a:buFont typeface="Arial" panose="020B0604020202020204" pitchFamily="34" charset="0"/>
              <a:buChar char="•"/>
            </a:pPr>
            <a:r>
              <a:rPr lang="en-US" altLang="en-US" sz="2000" dirty="0">
                <a:latin typeface="+mn-lt"/>
                <a:cs typeface="Arial Narrow" pitchFamily="34" charset="0"/>
              </a:rPr>
              <a:t>Alcohol and Drug Use </a:t>
            </a:r>
          </a:p>
          <a:p>
            <a:pPr>
              <a:buFont typeface="Arial" panose="020B0604020202020204" pitchFamily="34" charset="0"/>
              <a:buChar char="•"/>
            </a:pPr>
            <a:r>
              <a:rPr lang="en-US" altLang="en-US" sz="2000" dirty="0">
                <a:latin typeface="+mn-lt"/>
                <a:cs typeface="Arial Narrow" pitchFamily="34" charset="0"/>
              </a:rPr>
              <a:t>Anxiety and Worry </a:t>
            </a:r>
          </a:p>
        </p:txBody>
      </p:sp>
      <p:sp>
        <p:nvSpPr>
          <p:cNvPr id="7" name="Content Placeholder 4"/>
          <p:cNvSpPr txBox="1">
            <a:spLocks/>
          </p:cNvSpPr>
          <p:nvPr/>
        </p:nvSpPr>
        <p:spPr bwMode="auto">
          <a:xfrm>
            <a:off x="6339191" y="1544221"/>
            <a:ext cx="5492025" cy="531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SzPct val="100000"/>
              <a:buFontTx/>
              <a:buBlip>
                <a:blip r:embed="rId2"/>
              </a:buBlip>
              <a:defRPr sz="1800" kern="1200">
                <a:solidFill>
                  <a:schemeClr val="tx1"/>
                </a:solidFill>
                <a:latin typeface="Arial Narrow"/>
                <a:ea typeface="MS PGothic" pitchFamily="34" charset="-128"/>
                <a:cs typeface="Arial Narrow"/>
              </a:defRPr>
            </a:lvl1pPr>
            <a:lvl2pPr marL="742950" indent="-285750" algn="l" defTabSz="457200" rtl="0" eaLnBrk="0" fontAlgn="base" hangingPunct="0">
              <a:spcBef>
                <a:spcPct val="20000"/>
              </a:spcBef>
              <a:spcAft>
                <a:spcPct val="0"/>
              </a:spcAft>
              <a:buSzPct val="100000"/>
              <a:buFont typeface="Wingdings" charset="2"/>
              <a:buChar char="§"/>
              <a:defRPr sz="1800" kern="1200" baseline="0">
                <a:solidFill>
                  <a:schemeClr val="tx1"/>
                </a:solidFill>
                <a:latin typeface="Arial Narrow"/>
                <a:ea typeface="MS PGothic" pitchFamily="34" charset="-128"/>
                <a:cs typeface="Arial Narrow"/>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8775">
              <a:buFont typeface="Arial" panose="020B0604020202020204" pitchFamily="34" charset="0"/>
              <a:buChar char="•"/>
            </a:pPr>
            <a:r>
              <a:rPr lang="en-AU" altLang="en-US" sz="2000" dirty="0">
                <a:latin typeface="+mn-lt"/>
                <a:cs typeface="Arial Narrow" pitchFamily="34" charset="0"/>
              </a:rPr>
              <a:t>Time of day when work is performed</a:t>
            </a:r>
          </a:p>
          <a:p>
            <a:pPr marL="358775">
              <a:buFont typeface="Arial" panose="020B0604020202020204" pitchFamily="34" charset="0"/>
              <a:buChar char="•"/>
            </a:pPr>
            <a:r>
              <a:rPr lang="en-AU" altLang="en-US" sz="2000" dirty="0">
                <a:latin typeface="+mn-lt"/>
                <a:cs typeface="Arial Narrow" pitchFamily="34" charset="0"/>
              </a:rPr>
              <a:t>Disruption to circadian rhythms/internal biological clock. </a:t>
            </a:r>
            <a:endParaRPr lang="en-US" altLang="en-US" sz="2000" dirty="0">
              <a:latin typeface="+mn-lt"/>
              <a:cs typeface="Arial Narrow" pitchFamily="34" charset="0"/>
            </a:endParaRPr>
          </a:p>
          <a:p>
            <a:pPr marL="358775">
              <a:buFont typeface="Arial" panose="020B0604020202020204" pitchFamily="34" charset="0"/>
              <a:buChar char="•"/>
            </a:pPr>
            <a:r>
              <a:rPr lang="en-AU" altLang="en-US" sz="2000" dirty="0">
                <a:latin typeface="+mn-lt"/>
                <a:cs typeface="Arial Narrow" pitchFamily="34" charset="0"/>
              </a:rPr>
              <a:t>Health and emotional issues</a:t>
            </a:r>
            <a:endParaRPr lang="en-US" altLang="en-US" sz="2000" dirty="0">
              <a:latin typeface="+mn-lt"/>
              <a:cs typeface="Arial Narrow" pitchFamily="34" charset="0"/>
            </a:endParaRPr>
          </a:p>
          <a:p>
            <a:pPr marL="358775">
              <a:buFont typeface="Arial" panose="020B0604020202020204" pitchFamily="34" charset="0"/>
              <a:buChar char="•"/>
            </a:pPr>
            <a:r>
              <a:rPr lang="en-AU" altLang="en-US" sz="2000" dirty="0">
                <a:latin typeface="+mn-lt"/>
                <a:cs typeface="Arial Narrow" pitchFamily="34" charset="0"/>
              </a:rPr>
              <a:t>Boredom, </a:t>
            </a:r>
            <a:r>
              <a:rPr lang="en-AU" altLang="en-US" sz="2000" dirty="0" err="1">
                <a:latin typeface="+mn-lt"/>
                <a:cs typeface="Arial Narrow" pitchFamily="34" charset="0"/>
              </a:rPr>
              <a:t>eg</a:t>
            </a:r>
            <a:r>
              <a:rPr lang="en-AU" altLang="en-US" sz="2000" dirty="0">
                <a:latin typeface="+mn-lt"/>
                <a:cs typeface="Arial Narrow" pitchFamily="34" charset="0"/>
              </a:rPr>
              <a:t> from travelling the same route. </a:t>
            </a:r>
            <a:endParaRPr lang="en-US" altLang="en-US" sz="2000" dirty="0">
              <a:latin typeface="+mn-lt"/>
              <a:cs typeface="Arial Narrow" pitchFamily="34" charset="0"/>
            </a:endParaRPr>
          </a:p>
          <a:p>
            <a:pPr marL="358775">
              <a:buFont typeface="Arial" panose="020B0604020202020204" pitchFamily="34" charset="0"/>
              <a:buChar char="•"/>
            </a:pPr>
            <a:r>
              <a:rPr lang="en-AU" altLang="en-US" sz="2000" dirty="0">
                <a:latin typeface="+mn-lt"/>
                <a:cs typeface="Arial Narrow" pitchFamily="34" charset="0"/>
              </a:rPr>
              <a:t>Effects of alcohol, other drugs, medicines and stimulants. </a:t>
            </a:r>
            <a:endParaRPr lang="en-US" altLang="en-US" sz="2000" dirty="0">
              <a:latin typeface="+mn-lt"/>
              <a:cs typeface="Arial Narrow" pitchFamily="34" charset="0"/>
            </a:endParaRPr>
          </a:p>
          <a:p>
            <a:pPr marL="358775">
              <a:buFont typeface="Arial" panose="020B0604020202020204" pitchFamily="34" charset="0"/>
              <a:buChar char="•"/>
            </a:pPr>
            <a:r>
              <a:rPr lang="en-AU" altLang="en-US" sz="2000" dirty="0">
                <a:latin typeface="+mn-lt"/>
                <a:cs typeface="Arial Narrow" pitchFamily="34" charset="0"/>
              </a:rPr>
              <a:t>Poor diet - Quantity and timing of food and drink. </a:t>
            </a:r>
          </a:p>
          <a:p>
            <a:pPr marL="358775">
              <a:buFont typeface="Arial" panose="020B0604020202020204" pitchFamily="34" charset="0"/>
              <a:buChar char="•"/>
            </a:pPr>
            <a:r>
              <a:rPr lang="en-AU" altLang="en-US" sz="2000" dirty="0">
                <a:latin typeface="+mn-lt"/>
                <a:cs typeface="Arial Narrow" pitchFamily="34" charset="0"/>
              </a:rPr>
              <a:t>Inadequate time between shifts for sleep. </a:t>
            </a:r>
          </a:p>
          <a:p>
            <a:pPr marL="358775">
              <a:buFont typeface="Arial" panose="020B0604020202020204" pitchFamily="34" charset="0"/>
              <a:buChar char="•"/>
            </a:pPr>
            <a:r>
              <a:rPr lang="en-AU" altLang="en-US" sz="2000" dirty="0">
                <a:latin typeface="+mn-lt"/>
                <a:cs typeface="Arial Narrow" pitchFamily="34" charset="0"/>
              </a:rPr>
              <a:t>Family and Social Obligations </a:t>
            </a:r>
          </a:p>
          <a:p>
            <a:pPr marL="358775">
              <a:buFont typeface="Arial" panose="020B0604020202020204" pitchFamily="34" charset="0"/>
              <a:buChar char="•"/>
            </a:pPr>
            <a:endParaRPr lang="en-US" altLang="en-US" sz="2000" dirty="0">
              <a:latin typeface="+mn-lt"/>
              <a:cs typeface="Arial Narrow" pitchFamily="34" charset="0"/>
            </a:endParaRPr>
          </a:p>
          <a:p>
            <a:pPr marL="358775">
              <a:buFont typeface="Arial" panose="020B0604020202020204" pitchFamily="34" charset="0"/>
              <a:buChar char="•"/>
            </a:pPr>
            <a:endParaRPr lang="en-US" altLang="en-US" sz="2000" dirty="0">
              <a:latin typeface="+mn-lt"/>
              <a:cs typeface="Arial Narrow" pitchFamily="34" charset="0"/>
            </a:endParaRPr>
          </a:p>
        </p:txBody>
      </p:sp>
    </p:spTree>
    <p:extLst>
      <p:ext uri="{BB962C8B-B14F-4D97-AF65-F5344CB8AC3E}">
        <p14:creationId xmlns:p14="http://schemas.microsoft.com/office/powerpoint/2010/main" val="106229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612380" y="224190"/>
            <a:ext cx="7305922" cy="490066"/>
          </a:xfrm>
        </p:spPr>
        <p:txBody>
          <a:bodyPr>
            <a:noAutofit/>
          </a:bodyPr>
          <a:lstStyle/>
          <a:p>
            <a:pPr algn="r"/>
            <a:r>
              <a:rPr lang="en-AU" sz="3200" b="1" dirty="0">
                <a:solidFill>
                  <a:schemeClr val="accent6">
                    <a:lumMod val="50000"/>
                  </a:schemeClr>
                </a:solidFill>
                <a:latin typeface="+mn-lt"/>
              </a:rPr>
              <a:t>SIGNS AND SYMPTOMS OF FATIGUE</a:t>
            </a:r>
          </a:p>
        </p:txBody>
      </p:sp>
      <p:sp>
        <p:nvSpPr>
          <p:cNvPr id="5" name="Content Placeholder 4"/>
          <p:cNvSpPr>
            <a:spLocks noGrp="1"/>
          </p:cNvSpPr>
          <p:nvPr>
            <p:ph idx="1"/>
          </p:nvPr>
        </p:nvSpPr>
        <p:spPr>
          <a:xfrm>
            <a:off x="418524" y="714256"/>
            <a:ext cx="5677476" cy="5995747"/>
          </a:xfrm>
        </p:spPr>
        <p:txBody>
          <a:bodyPr>
            <a:noAutofit/>
          </a:bodyPr>
          <a:lstStyle/>
          <a:p>
            <a:pPr marL="0" indent="0">
              <a:buNone/>
            </a:pPr>
            <a:r>
              <a:rPr lang="en-US" altLang="en-US" sz="2000" dirty="0">
                <a:cs typeface="Arial Narrow" pitchFamily="34" charset="0"/>
              </a:rPr>
              <a:t>Most people who have a sleep debt don't </a:t>
            </a:r>
            <a:r>
              <a:rPr lang="en-US" altLang="en-US" sz="2000" dirty="0" err="1">
                <a:cs typeface="Arial Narrow" pitchFamily="34" charset="0"/>
              </a:rPr>
              <a:t>realise</a:t>
            </a:r>
            <a:r>
              <a:rPr lang="en-US" altLang="en-US" sz="2000" dirty="0">
                <a:cs typeface="Arial Narrow" pitchFamily="34" charset="0"/>
              </a:rPr>
              <a:t> they are tired, so drowsiness can creep up on them.</a:t>
            </a:r>
            <a:r>
              <a:rPr lang="en-AU" altLang="en-US" sz="2000" dirty="0">
                <a:cs typeface="Arial Narrow" pitchFamily="34" charset="0"/>
              </a:rPr>
              <a:t>  The general signs and symptoms of fatigue that you need to recognise include: </a:t>
            </a:r>
            <a:endParaRPr lang="en-US" altLang="en-US" sz="2000" dirty="0">
              <a:cs typeface="Arial Narrow" pitchFamily="34" charset="0"/>
            </a:endParaRPr>
          </a:p>
          <a:p>
            <a:r>
              <a:rPr lang="en-AU" altLang="en-US" sz="2000" dirty="0">
                <a:cs typeface="Arial Narrow" pitchFamily="34" charset="0"/>
              </a:rPr>
              <a:t>Blurred vision. </a:t>
            </a:r>
            <a:endParaRPr lang="en-US" altLang="en-US" sz="2000" dirty="0">
              <a:cs typeface="Arial Narrow" pitchFamily="34" charset="0"/>
            </a:endParaRPr>
          </a:p>
          <a:p>
            <a:r>
              <a:rPr lang="en-AU" altLang="en-US" sz="2000" dirty="0">
                <a:cs typeface="Arial Narrow" pitchFamily="34" charset="0"/>
              </a:rPr>
              <a:t>Difficulty keeping your eyes open. </a:t>
            </a:r>
            <a:endParaRPr lang="en-US" altLang="en-US" sz="2000" dirty="0">
              <a:cs typeface="Arial Narrow" pitchFamily="34" charset="0"/>
            </a:endParaRPr>
          </a:p>
          <a:p>
            <a:r>
              <a:rPr lang="en-AU" altLang="en-US" sz="2000" dirty="0">
                <a:cs typeface="Arial Narrow" pitchFamily="34" charset="0"/>
              </a:rPr>
              <a:t>Drowsy relaxed feeling. </a:t>
            </a:r>
            <a:endParaRPr lang="en-US" altLang="en-US" sz="2000" dirty="0">
              <a:cs typeface="Arial Narrow" pitchFamily="34" charset="0"/>
            </a:endParaRPr>
          </a:p>
          <a:p>
            <a:r>
              <a:rPr lang="en-AU" altLang="en-US" sz="2000" dirty="0">
                <a:cs typeface="Arial Narrow" pitchFamily="34" charset="0"/>
              </a:rPr>
              <a:t>Irritability / </a:t>
            </a:r>
            <a:r>
              <a:rPr lang="en-US" altLang="en-US" sz="2000" dirty="0">
                <a:cs typeface="Arial Narrow" pitchFamily="34" charset="0"/>
              </a:rPr>
              <a:t>Bad Moods</a:t>
            </a:r>
          </a:p>
          <a:p>
            <a:r>
              <a:rPr lang="en-AU" altLang="en-US" sz="2000" dirty="0">
                <a:cs typeface="Arial Narrow" pitchFamily="34" charset="0"/>
              </a:rPr>
              <a:t>Not feeling refreshed after sleep, </a:t>
            </a:r>
            <a:r>
              <a:rPr lang="en-AU" altLang="en-US" sz="2000" dirty="0" err="1">
                <a:cs typeface="Arial Narrow" pitchFamily="34" charset="0"/>
              </a:rPr>
              <a:t>eg</a:t>
            </a:r>
            <a:r>
              <a:rPr lang="en-AU" altLang="en-US" sz="2000" dirty="0">
                <a:cs typeface="Arial Narrow" pitchFamily="34" charset="0"/>
              </a:rPr>
              <a:t> waking tired. </a:t>
            </a:r>
            <a:endParaRPr lang="en-US" altLang="en-US" sz="2000" dirty="0">
              <a:cs typeface="Arial Narrow" pitchFamily="34" charset="0"/>
            </a:endParaRPr>
          </a:p>
          <a:p>
            <a:r>
              <a:rPr lang="en-AU" altLang="en-US" sz="2000" dirty="0">
                <a:cs typeface="Arial Narrow" pitchFamily="34" charset="0"/>
              </a:rPr>
              <a:t>Falling asleep at work. </a:t>
            </a:r>
            <a:endParaRPr lang="en-US" altLang="en-US" sz="2000" dirty="0">
              <a:cs typeface="Arial Narrow" pitchFamily="34" charset="0"/>
            </a:endParaRPr>
          </a:p>
          <a:p>
            <a:r>
              <a:rPr lang="en-AU" altLang="en-US" sz="2000" dirty="0">
                <a:cs typeface="Arial Narrow" pitchFamily="34" charset="0"/>
              </a:rPr>
              <a:t>Micro sleeps. </a:t>
            </a:r>
            <a:endParaRPr lang="en-US" altLang="en-US" sz="2000" dirty="0">
              <a:cs typeface="Arial Narrow" pitchFamily="34" charset="0"/>
            </a:endParaRPr>
          </a:p>
          <a:p>
            <a:r>
              <a:rPr lang="en-AU" altLang="en-US" sz="2000" dirty="0">
                <a:cs typeface="Arial Narrow" pitchFamily="34" charset="0"/>
              </a:rPr>
              <a:t>Wandering, disconnected thoughts or daydreaming. </a:t>
            </a:r>
            <a:endParaRPr lang="en-US" altLang="en-US" sz="2000" dirty="0">
              <a:cs typeface="Arial Narrow" pitchFamily="34" charset="0"/>
            </a:endParaRPr>
          </a:p>
          <a:p>
            <a:r>
              <a:rPr lang="en-AU" altLang="en-US" sz="2000" dirty="0">
                <a:cs typeface="Arial Narrow" pitchFamily="34" charset="0"/>
              </a:rPr>
              <a:t>Eyes close for a moment or go out of focus. </a:t>
            </a:r>
            <a:endParaRPr lang="en-US" altLang="en-US" sz="2000" dirty="0">
              <a:cs typeface="Arial Narrow" pitchFamily="34" charset="0"/>
            </a:endParaRPr>
          </a:p>
          <a:p>
            <a:r>
              <a:rPr lang="en-AU" altLang="en-US" sz="2000" dirty="0">
                <a:cs typeface="Arial Narrow" pitchFamily="34" charset="0"/>
              </a:rPr>
              <a:t>Eyelids droop. </a:t>
            </a:r>
            <a:endParaRPr lang="en-US" altLang="en-US" sz="2000" dirty="0">
              <a:cs typeface="Arial Narrow" pitchFamily="34" charset="0"/>
            </a:endParaRPr>
          </a:p>
          <a:p>
            <a:r>
              <a:rPr lang="en-AU" altLang="en-US" sz="2000" dirty="0">
                <a:cs typeface="Arial Narrow" pitchFamily="34" charset="0"/>
              </a:rPr>
              <a:t>Inability to stop yawning.</a:t>
            </a:r>
            <a:r>
              <a:rPr lang="en-US" altLang="en-US" sz="2000" dirty="0">
                <a:cs typeface="Arial Narrow" pitchFamily="34" charset="0"/>
              </a:rPr>
              <a:t> </a:t>
            </a:r>
          </a:p>
        </p:txBody>
      </p:sp>
      <p:sp>
        <p:nvSpPr>
          <p:cNvPr id="3" name="TextBox 2">
            <a:extLst>
              <a:ext uri="{FF2B5EF4-FFF2-40B4-BE49-F238E27FC236}">
                <a16:creationId xmlns:a16="http://schemas.microsoft.com/office/drawing/2014/main" id="{75335688-9833-C156-D606-8A1EAFE111E1}"/>
              </a:ext>
            </a:extLst>
          </p:cNvPr>
          <p:cNvSpPr txBox="1"/>
          <p:nvPr/>
        </p:nvSpPr>
        <p:spPr>
          <a:xfrm>
            <a:off x="6161314" y="1772816"/>
            <a:ext cx="5822302" cy="3447098"/>
          </a:xfrm>
          <a:prstGeom prst="rect">
            <a:avLst/>
          </a:prstGeom>
          <a:noFill/>
        </p:spPr>
        <p:txBody>
          <a:bodyPr wrap="square" rtlCol="0">
            <a:spAutoFit/>
          </a:bodyPr>
          <a:lstStyle/>
          <a:p>
            <a:r>
              <a:rPr lang="en-AU" dirty="0"/>
              <a:t>A fatigued driver may also experience signs such as: </a:t>
            </a:r>
          </a:p>
          <a:p>
            <a:pPr marL="285750" indent="-285750">
              <a:buFont typeface="Arial" panose="020B0604020202020204" pitchFamily="34" charset="0"/>
              <a:buChar char="•"/>
            </a:pPr>
            <a:r>
              <a:rPr lang="en-AU" sz="2000" dirty="0"/>
              <a:t>Inability to remember driving the last few kilometres</a:t>
            </a:r>
          </a:p>
          <a:p>
            <a:pPr marL="285750" indent="-285750">
              <a:buFont typeface="Arial" panose="020B0604020202020204" pitchFamily="34" charset="0"/>
              <a:buChar char="•"/>
            </a:pPr>
            <a:r>
              <a:rPr lang="en-AU" sz="2000" dirty="0"/>
              <a:t>Drifting over the centre line or onto the gravel</a:t>
            </a:r>
          </a:p>
          <a:p>
            <a:pPr marL="285750" indent="-285750">
              <a:buFont typeface="Arial" panose="020B0604020202020204" pitchFamily="34" charset="0"/>
              <a:buChar char="•"/>
            </a:pPr>
            <a:r>
              <a:rPr lang="en-AU" sz="2000" dirty="0"/>
              <a:t>Not noticing signs and hazards early enough </a:t>
            </a:r>
          </a:p>
          <a:p>
            <a:pPr marL="285750" indent="-285750">
              <a:buFont typeface="Arial" panose="020B0604020202020204" pitchFamily="34" charset="0"/>
              <a:buChar char="•"/>
            </a:pPr>
            <a:r>
              <a:rPr lang="en-AU" sz="2000" dirty="0"/>
              <a:t>Missing exits or turns</a:t>
            </a:r>
          </a:p>
          <a:p>
            <a:pPr marL="285750" indent="-285750">
              <a:buFont typeface="Arial" panose="020B0604020202020204" pitchFamily="34" charset="0"/>
              <a:buChar char="•"/>
            </a:pPr>
            <a:r>
              <a:rPr lang="en-AU" sz="2000" dirty="0"/>
              <a:t>Missing gear changes</a:t>
            </a:r>
          </a:p>
          <a:p>
            <a:pPr marL="285750" indent="-285750">
              <a:buFont typeface="Arial" panose="020B0604020202020204" pitchFamily="34" charset="0"/>
              <a:buChar char="•"/>
            </a:pPr>
            <a:r>
              <a:rPr lang="en-AU" sz="2000" dirty="0"/>
              <a:t>Starting to see things that are not there</a:t>
            </a:r>
          </a:p>
          <a:p>
            <a:pPr marL="285750" indent="-285750">
              <a:buFont typeface="Arial" panose="020B0604020202020204" pitchFamily="34" charset="0"/>
              <a:buChar char="•"/>
            </a:pPr>
            <a:r>
              <a:rPr lang="en-AU" sz="2000" dirty="0"/>
              <a:t>Approaching corners or changes too fast</a:t>
            </a:r>
          </a:p>
          <a:p>
            <a:pPr marL="285750" indent="-285750">
              <a:buFont typeface="Arial" panose="020B0604020202020204" pitchFamily="34" charset="0"/>
              <a:buChar char="•"/>
            </a:pPr>
            <a:r>
              <a:rPr lang="en-AU" sz="2000" dirty="0"/>
              <a:t>Poor steering  or braking too late</a:t>
            </a:r>
          </a:p>
          <a:p>
            <a:pPr marL="285750" indent="-285750">
              <a:buFont typeface="Arial" panose="020B0604020202020204" pitchFamily="34" charset="0"/>
              <a:buChar char="•"/>
            </a:pPr>
            <a:r>
              <a:rPr lang="en-AU" sz="2000" dirty="0"/>
              <a:t>Changing speed without noticing</a:t>
            </a:r>
            <a:endParaRPr lang="en-AU" dirty="0"/>
          </a:p>
        </p:txBody>
      </p:sp>
    </p:spTree>
    <p:extLst>
      <p:ext uri="{BB962C8B-B14F-4D97-AF65-F5344CB8AC3E}">
        <p14:creationId xmlns:p14="http://schemas.microsoft.com/office/powerpoint/2010/main" val="136733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064" y="754229"/>
            <a:ext cx="4499992" cy="4832092"/>
          </a:xfrm>
          <a:prstGeom prst="rect">
            <a:avLst/>
          </a:prstGeom>
          <a:noFill/>
        </p:spPr>
        <p:txBody>
          <a:bodyPr wrap="square" rtlCol="0">
            <a:spAutoFit/>
          </a:bodyPr>
          <a:lstStyle/>
          <a:p>
            <a:r>
              <a:rPr lang="en-AU" sz="2800" b="1" dirty="0">
                <a:solidFill>
                  <a:schemeClr val="accent6">
                    <a:lumMod val="50000"/>
                  </a:schemeClr>
                </a:solidFill>
                <a:cs typeface="Arial" pitchFamily="34" charset="0"/>
              </a:rPr>
              <a:t>WHAT IS FIT TO WORK? </a:t>
            </a:r>
          </a:p>
          <a:p>
            <a:endParaRPr lang="en-AU" sz="2000" dirty="0">
              <a:latin typeface="Arial Narrow" panose="020B0606020202030204" pitchFamily="34" charset="0"/>
              <a:cs typeface="Arial" pitchFamily="34" charset="0"/>
            </a:endParaRPr>
          </a:p>
          <a:p>
            <a:r>
              <a:rPr lang="en-AU" sz="2000" dirty="0">
                <a:cs typeface="Arial" pitchFamily="34" charset="0"/>
              </a:rPr>
              <a:t>Our company procedures require you to state you are “fit to work” on all days you operate a heavy vehicle.  To Be fit to work we require you to: </a:t>
            </a:r>
          </a:p>
          <a:p>
            <a:pPr marL="285750" indent="-285750">
              <a:buFont typeface="Arial" panose="020B0604020202020204" pitchFamily="34" charset="0"/>
              <a:buChar char="•"/>
            </a:pPr>
            <a:r>
              <a:rPr lang="en-AU" sz="2000" dirty="0">
                <a:cs typeface="Arial" pitchFamily="34" charset="0"/>
              </a:rPr>
              <a:t>Have had a commercial vehicle operators medical every 3 years up to age 49 and every year from age 50.</a:t>
            </a:r>
          </a:p>
          <a:p>
            <a:pPr marL="285750" indent="-285750">
              <a:buFont typeface="Arial" panose="020B0604020202020204" pitchFamily="34" charset="0"/>
              <a:buChar char="•"/>
              <a:tabLst>
                <a:tab pos="542925" algn="l"/>
              </a:tabLst>
            </a:pPr>
            <a:r>
              <a:rPr lang="en-AU" sz="2000" dirty="0">
                <a:cs typeface="Arial" pitchFamily="34" charset="0"/>
              </a:rPr>
              <a:t>Have no drugs or alcohol in your system  </a:t>
            </a:r>
          </a:p>
          <a:p>
            <a:pPr marL="285750" indent="-285750">
              <a:buFont typeface="Arial" panose="020B0604020202020204" pitchFamily="34" charset="0"/>
              <a:buChar char="•"/>
            </a:pPr>
            <a:r>
              <a:rPr lang="en-AU" sz="2000" dirty="0">
                <a:cs typeface="Arial" pitchFamily="34" charset="0"/>
              </a:rPr>
              <a:t>Have enough working hours available to complete the trip / job allocated </a:t>
            </a:r>
          </a:p>
          <a:p>
            <a:pPr marL="285750" indent="-285750">
              <a:buFont typeface="Arial" panose="020B0604020202020204" pitchFamily="34" charset="0"/>
              <a:buChar char="•"/>
            </a:pPr>
            <a:r>
              <a:rPr lang="en-AU" sz="2000" dirty="0">
                <a:cs typeface="Arial" pitchFamily="34" charset="0"/>
              </a:rPr>
              <a:t>Consider your health, well being and the amount of sleep you have had </a:t>
            </a:r>
          </a:p>
        </p:txBody>
      </p:sp>
      <p:sp>
        <p:nvSpPr>
          <p:cNvPr id="7" name="Title 1"/>
          <p:cNvSpPr>
            <a:spLocks noGrp="1"/>
          </p:cNvSpPr>
          <p:nvPr>
            <p:ph type="title"/>
          </p:nvPr>
        </p:nvSpPr>
        <p:spPr>
          <a:xfrm>
            <a:off x="4454015" y="56807"/>
            <a:ext cx="7305922" cy="490066"/>
          </a:xfrm>
        </p:spPr>
        <p:txBody>
          <a:bodyPr>
            <a:noAutofit/>
          </a:bodyPr>
          <a:lstStyle/>
          <a:p>
            <a:pPr algn="r"/>
            <a:r>
              <a:rPr lang="en-AU" sz="3200" b="1" dirty="0">
                <a:solidFill>
                  <a:schemeClr val="accent6">
                    <a:lumMod val="50000"/>
                  </a:schemeClr>
                </a:solidFill>
                <a:latin typeface="+mn-lt"/>
              </a:rPr>
              <a:t>FITNESS TO WORK</a:t>
            </a:r>
          </a:p>
        </p:txBody>
      </p:sp>
      <p:sp>
        <p:nvSpPr>
          <p:cNvPr id="3" name="Rectangle 2">
            <a:extLst>
              <a:ext uri="{FF2B5EF4-FFF2-40B4-BE49-F238E27FC236}">
                <a16:creationId xmlns:a16="http://schemas.microsoft.com/office/drawing/2014/main" id="{0186B56D-F652-4EBA-AD91-74B0C311CD1F}"/>
              </a:ext>
            </a:extLst>
          </p:cNvPr>
          <p:cNvSpPr/>
          <p:nvPr/>
        </p:nvSpPr>
        <p:spPr>
          <a:xfrm>
            <a:off x="6093225" y="620688"/>
            <a:ext cx="5666711" cy="3970318"/>
          </a:xfrm>
          <a:prstGeom prst="rect">
            <a:avLst/>
          </a:prstGeom>
        </p:spPr>
        <p:txBody>
          <a:bodyPr wrap="square">
            <a:spAutoFit/>
          </a:bodyPr>
          <a:lstStyle/>
          <a:p>
            <a:r>
              <a:rPr lang="en-AU" dirty="0">
                <a:cs typeface="Arial" pitchFamily="34" charset="0"/>
              </a:rPr>
              <a:t>Drivers are required to assess their fitness to work on all days they operate our vehicles. </a:t>
            </a:r>
          </a:p>
          <a:p>
            <a:r>
              <a:rPr lang="en-AU" dirty="0">
                <a:cs typeface="Arial" pitchFamily="34" charset="0"/>
              </a:rPr>
              <a:t>This means you must carry out the below check and record the check on your run sheet. </a:t>
            </a:r>
          </a:p>
          <a:p>
            <a:endParaRPr lang="en-AU" b="1" dirty="0">
              <a:solidFill>
                <a:srgbClr val="666633"/>
              </a:solidFill>
            </a:endParaRPr>
          </a:p>
          <a:p>
            <a:r>
              <a:rPr lang="en-AU" sz="2000" b="1" dirty="0">
                <a:solidFill>
                  <a:schemeClr val="accent6">
                    <a:lumMod val="50000"/>
                  </a:schemeClr>
                </a:solidFill>
              </a:rPr>
              <a:t>DRIVER FIT TO WORK CHECKLIST </a:t>
            </a:r>
            <a:r>
              <a:rPr lang="en-AU" b="1" dirty="0">
                <a:solidFill>
                  <a:schemeClr val="accent6">
                    <a:lumMod val="50000"/>
                  </a:schemeClr>
                </a:solidFill>
              </a:rPr>
              <a:t>- </a:t>
            </a:r>
            <a:r>
              <a:rPr lang="en-AU" dirty="0"/>
              <a:t>Have you presented fit to work taking into account:</a:t>
            </a:r>
          </a:p>
          <a:p>
            <a:pPr marL="285750" indent="-285750">
              <a:buFont typeface="Arial" panose="020B0604020202020204" pitchFamily="34" charset="0"/>
              <a:buChar char="•"/>
            </a:pPr>
            <a:r>
              <a:rPr lang="en-AU" dirty="0"/>
              <a:t>Your level of fatigue,</a:t>
            </a:r>
          </a:p>
          <a:p>
            <a:pPr marL="285750" indent="-285750">
              <a:buFont typeface="Arial" panose="020B0604020202020204" pitchFamily="34" charset="0"/>
              <a:buChar char="•"/>
            </a:pPr>
            <a:r>
              <a:rPr lang="en-AU" dirty="0"/>
              <a:t>Your state of health,</a:t>
            </a:r>
          </a:p>
          <a:p>
            <a:pPr marL="285750" indent="-285750">
              <a:buFont typeface="Arial" panose="020B0604020202020204" pitchFamily="34" charset="0"/>
              <a:buChar char="•"/>
            </a:pPr>
            <a:r>
              <a:rPr lang="en-AU" dirty="0"/>
              <a:t>Accumulated sleep lose,</a:t>
            </a:r>
          </a:p>
          <a:p>
            <a:pPr marL="285750" indent="-285750">
              <a:buFont typeface="Arial" panose="020B0604020202020204" pitchFamily="34" charset="0"/>
              <a:buChar char="•"/>
            </a:pPr>
            <a:r>
              <a:rPr lang="en-AU" dirty="0"/>
              <a:t>The quality of the sleep you have had,</a:t>
            </a:r>
          </a:p>
          <a:p>
            <a:pPr marL="285750" indent="-285750">
              <a:buFont typeface="Arial" panose="020B0604020202020204" pitchFamily="34" charset="0"/>
              <a:buChar char="•"/>
            </a:pPr>
            <a:r>
              <a:rPr lang="en-AU" dirty="0"/>
              <a:t>The use of prescription and non-prescription drugs and alcohol, and</a:t>
            </a:r>
          </a:p>
          <a:p>
            <a:pPr marL="285750" indent="-285750">
              <a:buFont typeface="Arial" panose="020B0604020202020204" pitchFamily="34" charset="0"/>
              <a:buChar char="•"/>
            </a:pPr>
            <a:r>
              <a:rPr lang="en-AU" dirty="0"/>
              <a:t>Legislated driving/work hours.</a:t>
            </a:r>
          </a:p>
        </p:txBody>
      </p:sp>
      <p:sp>
        <p:nvSpPr>
          <p:cNvPr id="4" name="Rectangle 3">
            <a:extLst>
              <a:ext uri="{FF2B5EF4-FFF2-40B4-BE49-F238E27FC236}">
                <a16:creationId xmlns:a16="http://schemas.microsoft.com/office/drawing/2014/main" id="{5CA692E7-2528-4CE5-8337-82129B195904}"/>
              </a:ext>
            </a:extLst>
          </p:cNvPr>
          <p:cNvSpPr/>
          <p:nvPr/>
        </p:nvSpPr>
        <p:spPr>
          <a:xfrm>
            <a:off x="6021610" y="4909854"/>
            <a:ext cx="5738326" cy="1846659"/>
          </a:xfrm>
          <a:prstGeom prst="rect">
            <a:avLst/>
          </a:prstGeom>
        </p:spPr>
        <p:txBody>
          <a:bodyPr wrap="square">
            <a:spAutoFit/>
          </a:bodyPr>
          <a:lstStyle/>
          <a:p>
            <a:pPr marL="539750" indent="-539750" algn="ctr"/>
            <a:r>
              <a:rPr lang="en-AU" dirty="0">
                <a:cs typeface="Arial" pitchFamily="34" charset="0"/>
              </a:rPr>
              <a:t>If you have any concerns as to your fitness you must contact your Scheduler and you should NOT operate the vehicle. </a:t>
            </a:r>
          </a:p>
          <a:p>
            <a:pPr marL="539750" indent="-539750" algn="ctr"/>
            <a:endParaRPr lang="en-AU" sz="1000" dirty="0">
              <a:cs typeface="Arial" pitchFamily="34" charset="0"/>
            </a:endParaRPr>
          </a:p>
          <a:p>
            <a:pPr marL="539750" indent="-539750" algn="ctr"/>
            <a:endParaRPr lang="en-AU" sz="1000" dirty="0">
              <a:cs typeface="Arial" pitchFamily="34" charset="0"/>
            </a:endParaRPr>
          </a:p>
          <a:p>
            <a:pPr marL="539750" indent="-539750" algn="ctr"/>
            <a:r>
              <a:rPr lang="en-AU" dirty="0">
                <a:cs typeface="Arial" pitchFamily="34" charset="0"/>
              </a:rPr>
              <a:t>If you become unfit throughout your trip please let your Scheduler know asap</a:t>
            </a:r>
            <a:r>
              <a:rPr lang="en-AU" dirty="0">
                <a:latin typeface="Arial Narrow" panose="020B0606020202030204"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9379" y="572818"/>
            <a:ext cx="11595771" cy="4717639"/>
          </a:xfrm>
          <a:prstGeom prst="rect">
            <a:avLst/>
          </a:prstGeom>
        </p:spPr>
        <p:txBody>
          <a:bodyPr>
            <a:noAutofit/>
          </a:bodyPr>
          <a:lstStyle/>
          <a:p>
            <a:pPr>
              <a:spcBef>
                <a:spcPct val="20000"/>
              </a:spcBef>
              <a:defRPr/>
            </a:pPr>
            <a:r>
              <a:rPr lang="en-AU" sz="2000" dirty="0"/>
              <a:t>When you are a Heavy Vehicle Driver your work time comes under Heavy Vehicle National Law which defines A driver’s work time as:</a:t>
            </a:r>
          </a:p>
          <a:p>
            <a:pPr marL="342900" indent="-342900">
              <a:spcBef>
                <a:spcPct val="20000"/>
              </a:spcBef>
              <a:defRPr/>
            </a:pPr>
            <a:r>
              <a:rPr lang="en-AU" sz="2000" dirty="0"/>
              <a:t>(a) the time the driver spends driving a regulated heavy vehicle, whether or not it is on a road; and</a:t>
            </a:r>
          </a:p>
          <a:p>
            <a:pPr marL="342900" indent="-342900">
              <a:spcBef>
                <a:spcPct val="20000"/>
              </a:spcBef>
              <a:defRPr/>
            </a:pPr>
            <a:r>
              <a:rPr lang="en-AU" sz="2000" dirty="0"/>
              <a:t>(b) any other time that the driver spends doing tasks that are related to the operation of a regulated heavy vehicle, including for example:</a:t>
            </a:r>
          </a:p>
          <a:p>
            <a:pPr marL="742950" lvl="1" indent="-285750">
              <a:spcBef>
                <a:spcPct val="20000"/>
              </a:spcBef>
              <a:buFont typeface="Arial" panose="020B0604020202020204" pitchFamily="34" charset="0"/>
              <a:buChar char="•"/>
              <a:defRPr/>
            </a:pPr>
            <a:r>
              <a:rPr lang="en-AU" sz="2000" dirty="0"/>
              <a:t>loading or unloading the vehicle</a:t>
            </a:r>
          </a:p>
          <a:p>
            <a:pPr marL="742950" lvl="1" indent="-285750">
              <a:spcBef>
                <a:spcPct val="20000"/>
              </a:spcBef>
              <a:buFont typeface="Arial" panose="020B0604020202020204" pitchFamily="34" charset="0"/>
              <a:buChar char="•"/>
              <a:defRPr/>
            </a:pPr>
            <a:r>
              <a:rPr lang="en-AU" sz="2000" dirty="0"/>
              <a:t>inspecting, servicing or repairing the vehicle</a:t>
            </a:r>
          </a:p>
          <a:p>
            <a:pPr marL="742950" lvl="1" indent="-285750">
              <a:spcBef>
                <a:spcPct val="20000"/>
              </a:spcBef>
              <a:buFont typeface="Arial" panose="020B0604020202020204" pitchFamily="34" charset="0"/>
              <a:buChar char="•"/>
              <a:defRPr/>
            </a:pPr>
            <a:r>
              <a:rPr lang="en-AU" sz="2000" dirty="0"/>
              <a:t>inspecting or attending to the load on the vehicle </a:t>
            </a:r>
          </a:p>
          <a:p>
            <a:pPr marL="742950" lvl="1" indent="-285750">
              <a:spcBef>
                <a:spcPct val="20000"/>
              </a:spcBef>
              <a:buFont typeface="Arial" panose="020B0604020202020204" pitchFamily="34" charset="0"/>
              <a:buChar char="•"/>
              <a:defRPr/>
            </a:pPr>
            <a:r>
              <a:rPr lang="en-AU" sz="2000" dirty="0"/>
              <a:t>cleaning or refuelling the vehicle</a:t>
            </a:r>
          </a:p>
          <a:p>
            <a:pPr marL="742950" lvl="1" indent="-285750">
              <a:spcBef>
                <a:spcPct val="20000"/>
              </a:spcBef>
              <a:buFont typeface="Arial" panose="020B0604020202020204" pitchFamily="34" charset="0"/>
              <a:buChar char="•"/>
              <a:defRPr/>
            </a:pPr>
            <a:r>
              <a:rPr lang="en-AU" sz="2000" dirty="0"/>
              <a:t>performing marketing tasks (arranging or canvassing for work) in relation to the operation of the vehicle </a:t>
            </a:r>
          </a:p>
          <a:p>
            <a:pPr marL="742950" lvl="1" indent="-285750">
              <a:spcBef>
                <a:spcPct val="20000"/>
              </a:spcBef>
              <a:buFont typeface="Arial" panose="020B0604020202020204" pitchFamily="34" charset="0"/>
              <a:buChar char="•"/>
              <a:defRPr/>
            </a:pPr>
            <a:r>
              <a:rPr lang="en-AU" sz="2000" dirty="0"/>
              <a:t>helping with, or supervising, an activity mentioned in subparagraphs (</a:t>
            </a:r>
            <a:r>
              <a:rPr lang="en-AU" sz="2000" dirty="0" err="1"/>
              <a:t>i</a:t>
            </a:r>
            <a:r>
              <a:rPr lang="en-AU" sz="2000" dirty="0"/>
              <a:t>) to (v); and</a:t>
            </a:r>
          </a:p>
          <a:p>
            <a:pPr marL="742950" lvl="1" indent="-285750">
              <a:spcBef>
                <a:spcPct val="20000"/>
              </a:spcBef>
              <a:buFont typeface="Arial" panose="020B0604020202020204" pitchFamily="34" charset="0"/>
              <a:buChar char="•"/>
              <a:defRPr/>
            </a:pPr>
            <a:r>
              <a:rPr lang="en-AU" sz="2000" dirty="0"/>
              <a:t>recording information, or completing a document, in accordance with Heavy Vehicle National law</a:t>
            </a:r>
          </a:p>
          <a:p>
            <a:pPr lvl="1">
              <a:spcBef>
                <a:spcPct val="20000"/>
              </a:spcBef>
              <a:defRPr/>
            </a:pPr>
            <a:endParaRPr lang="en-AU" sz="2000" dirty="0"/>
          </a:p>
        </p:txBody>
      </p:sp>
      <p:sp>
        <p:nvSpPr>
          <p:cNvPr id="6" name="Title 1">
            <a:extLst>
              <a:ext uri="{FF2B5EF4-FFF2-40B4-BE49-F238E27FC236}">
                <a16:creationId xmlns:a16="http://schemas.microsoft.com/office/drawing/2014/main" id="{23255E72-93DC-4AB1-9419-CD945BD18B47}"/>
              </a:ext>
            </a:extLst>
          </p:cNvPr>
          <p:cNvSpPr txBox="1">
            <a:spLocks/>
          </p:cNvSpPr>
          <p:nvPr/>
        </p:nvSpPr>
        <p:spPr>
          <a:xfrm>
            <a:off x="3287688" y="188640"/>
            <a:ext cx="7305922" cy="490066"/>
          </a:xfrm>
          <a:prstGeom prst="rect">
            <a:avLst/>
          </a:prstGeom>
        </p:spPr>
        <p:txBody>
          <a:bodyPr>
            <a:noAutofit/>
          </a:bodyPr>
          <a:lstStyle>
            <a:lvl1pPr algn="r" defTabSz="914364" rtl="0" eaLnBrk="1" latinLnBrk="0" hangingPunct="1">
              <a:lnSpc>
                <a:spcPct val="90000"/>
              </a:lnSpc>
              <a:spcBef>
                <a:spcPct val="0"/>
              </a:spcBef>
              <a:buNone/>
              <a:defRPr sz="3200" b="1" kern="1200">
                <a:solidFill>
                  <a:srgbClr val="666633"/>
                </a:solidFill>
                <a:latin typeface="Arial Narrow" panose="020B0606020202030204" pitchFamily="34" charset="0"/>
                <a:ea typeface="+mj-ea"/>
                <a:cs typeface="Arial" panose="020B0604020202020204" pitchFamily="34" charset="0"/>
              </a:defRPr>
            </a:lvl1pPr>
          </a:lstStyle>
          <a:p>
            <a:r>
              <a:rPr lang="en-AU" dirty="0">
                <a:solidFill>
                  <a:schemeClr val="accent6">
                    <a:lumMod val="50000"/>
                  </a:schemeClr>
                </a:solidFill>
                <a:latin typeface="+mn-lt"/>
              </a:rPr>
              <a:t>WHAT IS WORK TIME</a:t>
            </a:r>
          </a:p>
        </p:txBody>
      </p:sp>
      <p:sp>
        <p:nvSpPr>
          <p:cNvPr id="4" name="Content Placeholder 2"/>
          <p:cNvSpPr txBox="1">
            <a:spLocks/>
          </p:cNvSpPr>
          <p:nvPr/>
        </p:nvSpPr>
        <p:spPr>
          <a:xfrm>
            <a:off x="210613" y="5290457"/>
            <a:ext cx="11723239" cy="2262982"/>
          </a:xfrm>
          <a:prstGeom prst="rect">
            <a:avLst/>
          </a:prstGeom>
        </p:spPr>
        <p:txBody>
          <a:bodyPr/>
          <a:lstStyle/>
          <a:p>
            <a:pPr marL="342900" indent="-342900">
              <a:spcBef>
                <a:spcPct val="20000"/>
              </a:spcBef>
              <a:defRPr/>
            </a:pPr>
            <a:r>
              <a:rPr lang="en-AU" sz="2000" dirty="0"/>
              <a:t>Driving (which is work) Includes:</a:t>
            </a:r>
          </a:p>
          <a:p>
            <a:pPr marL="342900" indent="-342900">
              <a:spcBef>
                <a:spcPct val="20000"/>
              </a:spcBef>
              <a:buFont typeface="Arial" pitchFamily="34" charset="0"/>
              <a:buChar char="•"/>
              <a:defRPr/>
            </a:pPr>
            <a:r>
              <a:rPr lang="en-AU" sz="2000" dirty="0"/>
              <a:t>Being in the driver’s seat of a regulated heavy vehicle while its engine is running, and</a:t>
            </a:r>
          </a:p>
          <a:p>
            <a:pPr marL="342900" indent="-342900">
              <a:spcBef>
                <a:spcPct val="20000"/>
              </a:spcBef>
              <a:buFont typeface="Arial" pitchFamily="34" charset="0"/>
              <a:buChar char="•"/>
              <a:defRPr/>
            </a:pPr>
            <a:r>
              <a:rPr lang="en-AU" sz="2000" dirty="0"/>
              <a:t>Being in a regulated heavy vehicle for the purpose of instructing or supervising the driver of the vehicle.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28F92C-AAB1-625B-DA62-BB1D7E7A9A9B}"/>
              </a:ext>
            </a:extLst>
          </p:cNvPr>
          <p:cNvSpPr txBox="1"/>
          <p:nvPr/>
        </p:nvSpPr>
        <p:spPr>
          <a:xfrm>
            <a:off x="5485047" y="112721"/>
            <a:ext cx="5724128" cy="646331"/>
          </a:xfrm>
          <a:prstGeom prst="rect">
            <a:avLst/>
          </a:prstGeom>
          <a:noFill/>
        </p:spPr>
        <p:txBody>
          <a:bodyPr wrap="square" rtlCol="0">
            <a:spAutoFit/>
          </a:bodyPr>
          <a:lstStyle/>
          <a:p>
            <a:pPr algn="r"/>
            <a:r>
              <a:rPr lang="en-AU" sz="3600" b="1" dirty="0">
                <a:solidFill>
                  <a:schemeClr val="accent6">
                    <a:lumMod val="50000"/>
                  </a:schemeClr>
                </a:solidFill>
              </a:rPr>
              <a:t>SECONDARY EMPLOYMENT</a:t>
            </a:r>
          </a:p>
        </p:txBody>
      </p:sp>
      <p:sp>
        <p:nvSpPr>
          <p:cNvPr id="6" name="TextBox 5">
            <a:extLst>
              <a:ext uri="{FF2B5EF4-FFF2-40B4-BE49-F238E27FC236}">
                <a16:creationId xmlns:a16="http://schemas.microsoft.com/office/drawing/2014/main" id="{EF9A8A11-D0CB-59DD-EC8E-98BB6A3021C8}"/>
              </a:ext>
            </a:extLst>
          </p:cNvPr>
          <p:cNvSpPr txBox="1"/>
          <p:nvPr/>
        </p:nvSpPr>
        <p:spPr>
          <a:xfrm>
            <a:off x="1527753" y="908720"/>
            <a:ext cx="10228817" cy="5016758"/>
          </a:xfrm>
          <a:prstGeom prst="rect">
            <a:avLst/>
          </a:prstGeom>
          <a:noFill/>
        </p:spPr>
        <p:txBody>
          <a:bodyPr wrap="square">
            <a:spAutoFit/>
          </a:bodyPr>
          <a:lstStyle/>
          <a:p>
            <a:pPr algn="just"/>
            <a:r>
              <a:rPr lang="en-AU" sz="2000" dirty="0">
                <a:ea typeface="Times New Roman" panose="02020603050405020304" pitchFamily="18" charset="0"/>
                <a:cs typeface="Calibri" panose="020F0502020204030204" pitchFamily="34" charset="0"/>
              </a:rPr>
              <a:t>It is a requirement as a condition of employment by 5’S Australia Pty Ltd, that drivers do not:</a:t>
            </a:r>
          </a:p>
          <a:p>
            <a:pPr marL="342900" indent="-342900">
              <a:buFont typeface="Symbol" panose="05050102010706020507" pitchFamily="18" charset="2"/>
              <a:buChar char=""/>
            </a:pPr>
            <a:r>
              <a:rPr lang="en-AU" sz="2000" dirty="0">
                <a:ea typeface="Times New Roman" panose="02020603050405020304" pitchFamily="18" charset="0"/>
                <a:cs typeface="Calibri" panose="020F0502020204030204" pitchFamily="34" charset="0"/>
              </a:rPr>
              <a:t>Undertake any secondary work or employment with another employer during their time off work, without the prior consent of Management.   </a:t>
            </a:r>
          </a:p>
          <a:p>
            <a:pPr marL="342900" indent="-342900">
              <a:buFont typeface="Symbol" panose="05050102010706020507" pitchFamily="18" charset="2"/>
              <a:buChar char=""/>
            </a:pPr>
            <a:r>
              <a:rPr lang="en-AU" sz="2000" dirty="0">
                <a:ea typeface="Times New Roman" panose="02020603050405020304" pitchFamily="18" charset="0"/>
                <a:cs typeface="Calibri" panose="020F0502020204030204" pitchFamily="34" charset="0"/>
              </a:rPr>
              <a:t>Undertake any heavy vehicle driving work during their time of work without the consent of Management and without submitting a work diary record of that work to Management, before undertaking any further heavy vehicle driving work with 5’S Australia Pty Ltd. </a:t>
            </a:r>
          </a:p>
          <a:p>
            <a:pPr lvl="0"/>
            <a:endParaRPr lang="en-AU" sz="2000" dirty="0">
              <a:highlight>
                <a:srgbClr val="FFFF00"/>
              </a:highlight>
              <a:ea typeface="Times New Roman" panose="02020603050405020304" pitchFamily="18" charset="0"/>
              <a:cs typeface="Calibri" panose="020F0502020204030204" pitchFamily="34" charset="0"/>
            </a:endParaRPr>
          </a:p>
          <a:p>
            <a:pPr lvl="0" algn="l"/>
            <a:r>
              <a:rPr lang="en-AU" sz="2000" dirty="0">
                <a:ea typeface="Times New Roman" panose="02020603050405020304" pitchFamily="18" charset="0"/>
                <a:cs typeface="Calibri" panose="020F0502020204030204" pitchFamily="34" charset="0"/>
              </a:rPr>
              <a:t>Secondary employment  may include driving for other persons or yourselves. To ensure we  are scheduling work correctly you must notify the Scheduler if you have undertaken  any other work with heavy vehicles  which may include: </a:t>
            </a:r>
          </a:p>
          <a:p>
            <a:pPr marL="342900" indent="-342900" algn="just">
              <a:buFont typeface="Symbol" panose="05050102010706020507" pitchFamily="18" charset="2"/>
              <a:buChar char=""/>
            </a:pPr>
            <a:r>
              <a:rPr lang="en-AU" sz="2000" dirty="0">
                <a:solidFill>
                  <a:srgbClr val="000000"/>
                </a:solidFill>
                <a:ea typeface="Times New Roman" panose="02020603050405020304" pitchFamily="18" charset="0"/>
                <a:cs typeface="Calibri" panose="020F0502020204030204" pitchFamily="34" charset="0"/>
              </a:rPr>
              <a:t>Driving to and from Truck shows </a:t>
            </a:r>
          </a:p>
          <a:p>
            <a:pPr marL="342900" indent="-342900" algn="just">
              <a:buFont typeface="Symbol" panose="05050102010706020507" pitchFamily="18" charset="2"/>
              <a:buChar char=""/>
            </a:pPr>
            <a:r>
              <a:rPr lang="en-AU" sz="2000" dirty="0">
                <a:solidFill>
                  <a:srgbClr val="000000"/>
                </a:solidFill>
                <a:ea typeface="Times New Roman" panose="02020603050405020304" pitchFamily="18" charset="0"/>
                <a:cs typeface="Calibri" panose="020F0502020204030204" pitchFamily="34" charset="0"/>
              </a:rPr>
              <a:t>Polishing / Cleaning trucks ready for Truck shows </a:t>
            </a:r>
          </a:p>
          <a:p>
            <a:pPr marL="342900" indent="-342900" algn="just">
              <a:buFont typeface="Symbol" panose="05050102010706020507" pitchFamily="18" charset="2"/>
              <a:buChar char=""/>
            </a:pPr>
            <a:r>
              <a:rPr lang="en-AU" sz="2000" dirty="0">
                <a:solidFill>
                  <a:srgbClr val="000000"/>
                </a:solidFill>
                <a:ea typeface="Times New Roman" panose="02020603050405020304" pitchFamily="18" charset="0"/>
                <a:cs typeface="Calibri" panose="020F0502020204030204" pitchFamily="34" charset="0"/>
              </a:rPr>
              <a:t>Voluntary work driving buses or trucks</a:t>
            </a:r>
          </a:p>
          <a:p>
            <a:pPr marL="342900" indent="-342900" algn="just">
              <a:buFont typeface="Symbol" panose="05050102010706020507" pitchFamily="18" charset="2"/>
              <a:buChar char=""/>
            </a:pPr>
            <a:r>
              <a:rPr lang="en-AU" sz="2000" dirty="0">
                <a:solidFill>
                  <a:srgbClr val="000000"/>
                </a:solidFill>
                <a:ea typeface="Times New Roman" panose="02020603050405020304" pitchFamily="18" charset="0"/>
                <a:cs typeface="Calibri" panose="020F0502020204030204" pitchFamily="34" charset="0"/>
              </a:rPr>
              <a:t>Assisting friends or relatives with moving house by driving a heavy vehicle </a:t>
            </a:r>
          </a:p>
          <a:p>
            <a:pPr marL="342900" indent="-342900" algn="just">
              <a:buFont typeface="Symbol" panose="05050102010706020507" pitchFamily="18" charset="2"/>
              <a:buChar char=""/>
            </a:pPr>
            <a:r>
              <a:rPr lang="en-AU" sz="2000" dirty="0">
                <a:solidFill>
                  <a:srgbClr val="000000"/>
                </a:solidFill>
                <a:ea typeface="Times New Roman" panose="02020603050405020304" pitchFamily="18" charset="0"/>
                <a:cs typeface="Calibri" panose="020F0502020204030204" pitchFamily="34" charset="0"/>
              </a:rPr>
              <a:t>Operating a heavy vehicle for transporting of pony club horses </a:t>
            </a:r>
          </a:p>
          <a:p>
            <a:pPr marL="342900" indent="-342900" algn="just">
              <a:buFont typeface="Symbol" panose="05050102010706020507" pitchFamily="18" charset="2"/>
              <a:buChar char=""/>
            </a:pPr>
            <a:r>
              <a:rPr lang="en-AU" sz="2000" dirty="0">
                <a:solidFill>
                  <a:srgbClr val="000000"/>
                </a:solidFill>
                <a:ea typeface="Times New Roman" panose="02020603050405020304" pitchFamily="18" charset="0"/>
                <a:cs typeface="Calibri" panose="020F0502020204030204" pitchFamily="34" charset="0"/>
              </a:rPr>
              <a:t>Helping out by driving a friend’s heavy vehicle whilst he/she has time off</a:t>
            </a:r>
          </a:p>
        </p:txBody>
      </p:sp>
    </p:spTree>
    <p:extLst>
      <p:ext uri="{BB962C8B-B14F-4D97-AF65-F5344CB8AC3E}">
        <p14:creationId xmlns:p14="http://schemas.microsoft.com/office/powerpoint/2010/main" val="337002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CECA63-67E5-4839-ACF5-4185E0617C0D}" vid="{875A673F-7C83-4170-92D1-3C1C7F7BE9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Presentation1</Template>
  <TotalTime>104</TotalTime>
  <Words>5365</Words>
  <Application>Microsoft Office PowerPoint</Application>
  <PresentationFormat>Widescreen</PresentationFormat>
  <Paragraphs>515</Paragraphs>
  <Slides>42</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MS Mincho</vt:lpstr>
      <vt:lpstr>Arial</vt:lpstr>
      <vt:lpstr>Arial Narrow</vt:lpstr>
      <vt:lpstr>Calibri</vt:lpstr>
      <vt:lpstr>Calibri Light</vt:lpstr>
      <vt:lpstr>Forte</vt:lpstr>
      <vt:lpstr>Freehand</vt:lpstr>
      <vt:lpstr>Symbol</vt:lpstr>
      <vt:lpstr>Times New Roman</vt:lpstr>
      <vt:lpstr>Wingdings</vt:lpstr>
      <vt:lpstr>Office Theme</vt:lpstr>
      <vt:lpstr>PowerPoint Presentation</vt:lpstr>
      <vt:lpstr>FATIGUE POLICY</vt:lpstr>
      <vt:lpstr>FATIGUE DEFINITION</vt:lpstr>
      <vt:lpstr>EFFECTS OF FATIGUE</vt:lpstr>
      <vt:lpstr>CAUSES OF FATIGUE</vt:lpstr>
      <vt:lpstr>SIGNS AND SYMPTOMS OF FATIGUE</vt:lpstr>
      <vt:lpstr>FITNESS TO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 WORKING AND REST HOURS</vt:lpstr>
      <vt:lpstr>SOLO DRIVER - WA WORK AND REST HOURS</vt:lpstr>
      <vt:lpstr>SOLO DRIVER - WA WORK AND REST HOURS</vt:lpstr>
      <vt:lpstr>TWO UP DRIVER - WA WORK AND REST HOURS</vt:lpstr>
      <vt:lpstr>REMEMBER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Train.01 Chain of Responsibility Training</dc:title>
  <dc:creator>Just Logistics Pty Ltd</dc:creator>
  <cp:lastModifiedBy>Jenine Turner</cp:lastModifiedBy>
  <cp:revision>3</cp:revision>
  <cp:lastPrinted>2023-10-28T06:07:09Z</cp:lastPrinted>
  <dcterms:created xsi:type="dcterms:W3CDTF">2023-10-28T01:53:56Z</dcterms:created>
  <dcterms:modified xsi:type="dcterms:W3CDTF">2025-03-07T22:35:39Z</dcterms:modified>
</cp:coreProperties>
</file>